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61" r:id="rId2"/>
    <p:sldId id="262" r:id="rId3"/>
    <p:sldId id="268" r:id="rId4"/>
    <p:sldId id="392" r:id="rId5"/>
    <p:sldId id="389" r:id="rId6"/>
    <p:sldId id="390" r:id="rId7"/>
    <p:sldId id="345" r:id="rId8"/>
    <p:sldId id="394" r:id="rId9"/>
    <p:sldId id="346" r:id="rId10"/>
    <p:sldId id="357" r:id="rId11"/>
    <p:sldId id="354" r:id="rId12"/>
    <p:sldId id="351" r:id="rId13"/>
    <p:sldId id="362" r:id="rId14"/>
    <p:sldId id="395" r:id="rId15"/>
    <p:sldId id="400" r:id="rId16"/>
    <p:sldId id="401" r:id="rId17"/>
    <p:sldId id="402" r:id="rId18"/>
    <p:sldId id="403" r:id="rId19"/>
    <p:sldId id="398" r:id="rId20"/>
    <p:sldId id="396" r:id="rId21"/>
    <p:sldId id="399" r:id="rId22"/>
    <p:sldId id="342" r:id="rId23"/>
    <p:sldId id="259" r:id="rId24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3D"/>
    <a:srgbClr val="F8F8F8"/>
    <a:srgbClr val="00B45A"/>
    <a:srgbClr val="00E271"/>
    <a:srgbClr val="828585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Style foncé 2 - Accentuation 3/Accentuation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Style foncé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86790" autoAdjust="0"/>
  </p:normalViewPr>
  <p:slideViewPr>
    <p:cSldViewPr snapToGrid="0" snapToObjects="1">
      <p:cViewPr>
        <p:scale>
          <a:sx n="65" d="100"/>
          <a:sy n="65" d="100"/>
        </p:scale>
        <p:origin x="-15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57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DFA604-DC6B-4B05-8D93-BC451AD19CE2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749A706-FE45-42B3-9436-E72030E0CBB0}">
      <dgm:prSet phldrT="[Texte]" custT="1"/>
      <dgm:spPr>
        <a:solidFill>
          <a:srgbClr val="007A3D"/>
        </a:solidFill>
      </dgm:spPr>
      <dgm:t>
        <a:bodyPr/>
        <a:lstStyle/>
        <a:p>
          <a:r>
            <a:rPr lang="en-US" sz="2800" b="1" dirty="0" smtClean="0"/>
            <a:t>Acceptation Express- LEME</a:t>
          </a:r>
          <a:endParaRPr lang="en-US" sz="2800" b="1" dirty="0"/>
        </a:p>
      </dgm:t>
    </dgm:pt>
    <dgm:pt modelId="{CC27A602-1335-4F98-BDB7-B6BD683C099C}" type="parTrans" cxnId="{053D0858-C4C0-460C-881D-ED3244F7E38B}">
      <dgm:prSet/>
      <dgm:spPr/>
      <dgm:t>
        <a:bodyPr/>
        <a:lstStyle/>
        <a:p>
          <a:endParaRPr lang="en-US" sz="3200"/>
        </a:p>
      </dgm:t>
    </dgm:pt>
    <dgm:pt modelId="{47E60B17-01FB-49BF-BEEC-2A5186A0386A}" type="sibTrans" cxnId="{053D0858-C4C0-460C-881D-ED3244F7E38B}">
      <dgm:prSet/>
      <dgm:spPr/>
      <dgm:t>
        <a:bodyPr/>
        <a:lstStyle/>
        <a:p>
          <a:endParaRPr lang="en-US" sz="3200"/>
        </a:p>
      </dgm:t>
    </dgm:pt>
    <dgm:pt modelId="{8B3537EC-8B1C-44F2-86D2-69B3B091CBC6}">
      <dgm:prSet phldrT="[Texte]" custT="1"/>
      <dgm:spPr>
        <a:ln>
          <a:solidFill>
            <a:srgbClr val="007A3D"/>
          </a:solidFill>
        </a:ln>
      </dgm:spPr>
      <dgm:t>
        <a:bodyPr/>
        <a:lstStyle/>
        <a:p>
          <a:r>
            <a:rPr lang="en-US" sz="2400" b="1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Projets</a:t>
          </a:r>
          <a:r>
            <a: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 simples</a:t>
          </a:r>
          <a:endParaRPr lang="en-US" sz="2400" b="1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1D4F7679-AA1D-49E4-9F74-12E104CD85D0}" type="parTrans" cxnId="{09F45ED2-99AB-430D-BA3B-D67B90B31B11}">
      <dgm:prSet/>
      <dgm:spPr>
        <a:ln>
          <a:solidFill>
            <a:srgbClr val="007A3D"/>
          </a:solidFill>
        </a:ln>
      </dgm:spPr>
      <dgm:t>
        <a:bodyPr/>
        <a:lstStyle/>
        <a:p>
          <a:endParaRPr lang="en-US" sz="3200"/>
        </a:p>
      </dgm:t>
    </dgm:pt>
    <dgm:pt modelId="{1E767080-DF01-45C1-A78A-A3D1E6F6BC1C}" type="sibTrans" cxnId="{09F45ED2-99AB-430D-BA3B-D67B90B31B11}">
      <dgm:prSet/>
      <dgm:spPr/>
      <dgm:t>
        <a:bodyPr/>
        <a:lstStyle/>
        <a:p>
          <a:endParaRPr lang="en-US" sz="3200"/>
        </a:p>
      </dgm:t>
    </dgm:pt>
    <dgm:pt modelId="{FB0F5AAF-F6B0-4509-A1C5-2C74EF0D02C5}">
      <dgm:prSet phldrT="[Texte]" custT="1"/>
      <dgm:spPr>
        <a:ln>
          <a:solidFill>
            <a:srgbClr val="007A3D"/>
          </a:solidFill>
        </a:ln>
      </dgm:spPr>
      <dgm:t>
        <a:bodyPr/>
        <a:lstStyle/>
        <a:p>
          <a:r>
            <a:rPr lang="en-US" sz="2400" b="1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Equipements</a:t>
          </a:r>
          <a:r>
            <a: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 et </a:t>
          </a:r>
          <a:r>
            <a:rPr lang="en-US" sz="2400" b="1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mesures</a:t>
          </a:r>
          <a:r>
            <a: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 </a:t>
          </a:r>
          <a:r>
            <a:rPr lang="en-US" sz="2400" b="1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préqualifiés</a:t>
          </a:r>
          <a:r>
            <a: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 – base de </a:t>
          </a:r>
          <a:r>
            <a:rPr lang="en-US" sz="2400" b="1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données</a:t>
          </a:r>
          <a:r>
            <a: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 “LEME*”</a:t>
          </a:r>
          <a:endParaRPr lang="en-US" sz="2400" b="1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694D3EBB-CB3A-411E-997F-649BF46CA052}" type="parTrans" cxnId="{B107C755-288A-4AD3-A995-D0E53889464B}">
      <dgm:prSet/>
      <dgm:spPr>
        <a:ln>
          <a:solidFill>
            <a:srgbClr val="007A3D"/>
          </a:solidFill>
        </a:ln>
      </dgm:spPr>
      <dgm:t>
        <a:bodyPr/>
        <a:lstStyle/>
        <a:p>
          <a:endParaRPr lang="en-US" sz="3200"/>
        </a:p>
      </dgm:t>
    </dgm:pt>
    <dgm:pt modelId="{4C9F096A-8ED0-4976-B12C-A794AF0658BE}" type="sibTrans" cxnId="{B107C755-288A-4AD3-A995-D0E53889464B}">
      <dgm:prSet/>
      <dgm:spPr/>
      <dgm:t>
        <a:bodyPr/>
        <a:lstStyle/>
        <a:p>
          <a:endParaRPr lang="en-US" sz="3200"/>
        </a:p>
      </dgm:t>
    </dgm:pt>
    <dgm:pt modelId="{2D33485F-F13E-44A9-94AD-02571EE8530D}">
      <dgm:prSet phldrT="[Texte]" custT="1"/>
      <dgm:spPr>
        <a:solidFill>
          <a:srgbClr val="007A3D"/>
        </a:solidFill>
      </dgm:spPr>
      <dgm:t>
        <a:bodyPr/>
        <a:lstStyle/>
        <a:p>
          <a:r>
            <a:rPr lang="en-US" sz="2800" b="1" dirty="0" smtClean="0"/>
            <a:t>Assistance </a:t>
          </a:r>
          <a:r>
            <a:rPr lang="en-US" sz="2800" b="1" dirty="0" err="1" smtClean="0"/>
            <a:t>complète</a:t>
          </a:r>
          <a:r>
            <a:rPr lang="en-US" sz="2800" b="1" dirty="0" smtClean="0"/>
            <a:t>-hors LEME</a:t>
          </a:r>
          <a:endParaRPr lang="en-US" sz="2800" b="1" dirty="0"/>
        </a:p>
      </dgm:t>
    </dgm:pt>
    <dgm:pt modelId="{EB718AD9-8592-4233-BF4B-721EE110C6DE}" type="parTrans" cxnId="{559EC8E2-66CE-4894-802B-AE457E863D77}">
      <dgm:prSet/>
      <dgm:spPr/>
      <dgm:t>
        <a:bodyPr/>
        <a:lstStyle/>
        <a:p>
          <a:endParaRPr lang="en-US" sz="3200"/>
        </a:p>
      </dgm:t>
    </dgm:pt>
    <dgm:pt modelId="{D5892B84-17AB-4451-BE36-DED4E1467003}" type="sibTrans" cxnId="{559EC8E2-66CE-4894-802B-AE457E863D77}">
      <dgm:prSet/>
      <dgm:spPr/>
      <dgm:t>
        <a:bodyPr/>
        <a:lstStyle/>
        <a:p>
          <a:endParaRPr lang="en-US" sz="3200"/>
        </a:p>
      </dgm:t>
    </dgm:pt>
    <dgm:pt modelId="{2E3303D0-B0EF-4297-9ABF-3D5CCD4B8406}">
      <dgm:prSet phldrT="[Texte]" custT="1"/>
      <dgm:spPr>
        <a:ln>
          <a:solidFill>
            <a:srgbClr val="007A3D"/>
          </a:solidFill>
        </a:ln>
      </dgm:spPr>
      <dgm:t>
        <a:bodyPr/>
        <a:lstStyle/>
        <a:p>
          <a:r>
            <a:rPr lang="en-US" sz="2400" b="1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Grands</a:t>
          </a:r>
          <a:r>
            <a: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 </a:t>
          </a:r>
          <a:r>
            <a:rPr lang="en-US" sz="2400" b="1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projets</a:t>
          </a:r>
          <a:r>
            <a: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 / </a:t>
          </a:r>
          <a:r>
            <a:rPr lang="en-US" sz="2400" b="1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projets</a:t>
          </a:r>
          <a:r>
            <a: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 complexes</a:t>
          </a:r>
          <a:endParaRPr lang="en-US" sz="2400" b="1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BF550655-804B-47D7-922A-57BFE900E234}" type="parTrans" cxnId="{C047B49D-BC8E-4123-9D27-FB204935EDAA}">
      <dgm:prSet/>
      <dgm:spPr>
        <a:ln>
          <a:solidFill>
            <a:srgbClr val="007A3D"/>
          </a:solidFill>
        </a:ln>
      </dgm:spPr>
      <dgm:t>
        <a:bodyPr/>
        <a:lstStyle/>
        <a:p>
          <a:endParaRPr lang="en-US" sz="3200"/>
        </a:p>
      </dgm:t>
    </dgm:pt>
    <dgm:pt modelId="{4577AE83-B2EF-42EE-B4B4-022DB110B833}" type="sibTrans" cxnId="{C047B49D-BC8E-4123-9D27-FB204935EDAA}">
      <dgm:prSet/>
      <dgm:spPr/>
      <dgm:t>
        <a:bodyPr/>
        <a:lstStyle/>
        <a:p>
          <a:endParaRPr lang="en-US" sz="3200"/>
        </a:p>
      </dgm:t>
    </dgm:pt>
    <dgm:pt modelId="{A317E028-C52A-43C2-B7E3-64843CDF3E40}">
      <dgm:prSet phldrT="[Texte]" custT="1"/>
      <dgm:spPr>
        <a:ln>
          <a:solidFill>
            <a:srgbClr val="007A3D"/>
          </a:solidFill>
        </a:ln>
      </dgm:spPr>
      <dgm:t>
        <a:bodyPr/>
        <a:lstStyle/>
        <a:p>
          <a:r>
            <a: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Support </a:t>
          </a:r>
          <a:r>
            <a:rPr lang="en-US" sz="2400" b="1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clé</a:t>
          </a:r>
          <a:r>
            <a: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 en main avec </a:t>
          </a:r>
          <a:r>
            <a:rPr lang="en-US" sz="2400" b="1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visite</a:t>
          </a:r>
          <a:r>
            <a: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 (identification, </a:t>
          </a:r>
          <a:r>
            <a:rPr lang="en-US" sz="2400" b="1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évaluation</a:t>
          </a:r>
          <a:r>
            <a: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, </a:t>
          </a:r>
          <a:r>
            <a:rPr lang="en-US" sz="2400" b="1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demande</a:t>
          </a:r>
          <a:r>
            <a: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, </a:t>
          </a:r>
          <a:r>
            <a:rPr lang="en-US" sz="2400" b="1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vérification</a:t>
          </a:r>
          <a:r>
            <a: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)</a:t>
          </a:r>
        </a:p>
      </dgm:t>
    </dgm:pt>
    <dgm:pt modelId="{90DCFF9C-1658-4581-AC13-87FA0C559AE5}" type="parTrans" cxnId="{232AC5A0-703F-4E6A-AA82-A6C1452698D9}">
      <dgm:prSet/>
      <dgm:spPr>
        <a:ln>
          <a:solidFill>
            <a:srgbClr val="007A3D"/>
          </a:solidFill>
        </a:ln>
      </dgm:spPr>
      <dgm:t>
        <a:bodyPr/>
        <a:lstStyle/>
        <a:p>
          <a:endParaRPr lang="en-US" sz="3200"/>
        </a:p>
      </dgm:t>
    </dgm:pt>
    <dgm:pt modelId="{1CF40444-572A-4813-AB37-03A18CB2D216}" type="sibTrans" cxnId="{232AC5A0-703F-4E6A-AA82-A6C1452698D9}">
      <dgm:prSet/>
      <dgm:spPr/>
      <dgm:t>
        <a:bodyPr/>
        <a:lstStyle/>
        <a:p>
          <a:endParaRPr lang="en-US" sz="3200"/>
        </a:p>
      </dgm:t>
    </dgm:pt>
    <dgm:pt modelId="{8949378D-0E1F-4EE5-98E9-C4C4C9626DEB}">
      <dgm:prSet phldrT="[Texte]" custT="1"/>
      <dgm:spPr>
        <a:ln>
          <a:solidFill>
            <a:srgbClr val="007A3D"/>
          </a:solidFill>
        </a:ln>
      </dgm:spPr>
      <dgm:t>
        <a:bodyPr/>
        <a:lstStyle/>
        <a:p>
          <a:r>
            <a:rPr lang="en-US" sz="2400" b="1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Jusqu’à</a:t>
          </a:r>
          <a:r>
            <a: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 €300 000 </a:t>
          </a:r>
          <a:endParaRPr lang="en-US" sz="2400" b="1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A807604B-A265-4C79-82C1-D694093EC065}" type="parTrans" cxnId="{963F2993-378F-44C6-A140-0295302B0B46}">
      <dgm:prSet/>
      <dgm:spPr>
        <a:ln>
          <a:solidFill>
            <a:srgbClr val="007A3D"/>
          </a:solidFill>
        </a:ln>
      </dgm:spPr>
      <dgm:t>
        <a:bodyPr/>
        <a:lstStyle/>
        <a:p>
          <a:endParaRPr lang="en-US" sz="3200"/>
        </a:p>
      </dgm:t>
    </dgm:pt>
    <dgm:pt modelId="{56607AC3-B5F2-464F-BDF1-0DD8BA43ADDA}" type="sibTrans" cxnId="{963F2993-378F-44C6-A140-0295302B0B46}">
      <dgm:prSet/>
      <dgm:spPr/>
      <dgm:t>
        <a:bodyPr/>
        <a:lstStyle/>
        <a:p>
          <a:endParaRPr lang="en-US" sz="3200"/>
        </a:p>
      </dgm:t>
    </dgm:pt>
    <dgm:pt modelId="{82C0262E-A45D-4B07-8F26-3D4F9AC68771}">
      <dgm:prSet phldrT="[Texte]" custT="1"/>
      <dgm:spPr>
        <a:ln>
          <a:solidFill>
            <a:srgbClr val="007A3D"/>
          </a:solidFill>
        </a:ln>
      </dgm:spPr>
      <dgm:t>
        <a:bodyPr/>
        <a:lstStyle/>
        <a:p>
          <a:r>
            <a:rPr lang="en-US" sz="2400" b="1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Jusqu’à</a:t>
          </a:r>
          <a:r>
            <a: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 €5M</a:t>
          </a:r>
        </a:p>
      </dgm:t>
    </dgm:pt>
    <dgm:pt modelId="{5903B1C6-5459-4E19-8604-DDC749952880}" type="parTrans" cxnId="{2BAF2C2D-8D93-4760-BADC-1E2D32ECCFEB}">
      <dgm:prSet/>
      <dgm:spPr>
        <a:ln>
          <a:solidFill>
            <a:srgbClr val="007A3D"/>
          </a:solidFill>
        </a:ln>
      </dgm:spPr>
      <dgm:t>
        <a:bodyPr/>
        <a:lstStyle/>
        <a:p>
          <a:endParaRPr lang="en-US" sz="3200"/>
        </a:p>
      </dgm:t>
    </dgm:pt>
    <dgm:pt modelId="{8733E7E4-248B-4471-885C-0F4D18740C11}" type="sibTrans" cxnId="{2BAF2C2D-8D93-4760-BADC-1E2D32ECCFEB}">
      <dgm:prSet/>
      <dgm:spPr/>
      <dgm:t>
        <a:bodyPr/>
        <a:lstStyle/>
        <a:p>
          <a:endParaRPr lang="en-US" sz="3200"/>
        </a:p>
      </dgm:t>
    </dgm:pt>
    <dgm:pt modelId="{E7356EC5-CEAB-4949-AA52-8176BC54F3CB}" type="pres">
      <dgm:prSet presAssocID="{01DFA604-DC6B-4B05-8D93-BC451AD19CE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DF09ED7-D149-4AB6-A1B4-BA68A0DB3B8E}" type="pres">
      <dgm:prSet presAssocID="{D749A706-FE45-42B3-9436-E72030E0CBB0}" presName="root" presStyleCnt="0"/>
      <dgm:spPr/>
    </dgm:pt>
    <dgm:pt modelId="{C64C8095-9D7F-4591-B72A-4FEC73B94E41}" type="pres">
      <dgm:prSet presAssocID="{D749A706-FE45-42B3-9436-E72030E0CBB0}" presName="rootComposite" presStyleCnt="0"/>
      <dgm:spPr/>
    </dgm:pt>
    <dgm:pt modelId="{A118C701-0351-4C99-88F0-9F6C230821C4}" type="pres">
      <dgm:prSet presAssocID="{D749A706-FE45-42B3-9436-E72030E0CBB0}" presName="rootText" presStyleLbl="node1" presStyleIdx="0" presStyleCnt="2" custScaleX="178073"/>
      <dgm:spPr/>
      <dgm:t>
        <a:bodyPr/>
        <a:lstStyle/>
        <a:p>
          <a:endParaRPr lang="en-US"/>
        </a:p>
      </dgm:t>
    </dgm:pt>
    <dgm:pt modelId="{38E0EBDF-C5E0-4AE2-9E54-28CDDB33AAA2}" type="pres">
      <dgm:prSet presAssocID="{D749A706-FE45-42B3-9436-E72030E0CBB0}" presName="rootConnector" presStyleLbl="node1" presStyleIdx="0" presStyleCnt="2"/>
      <dgm:spPr/>
      <dgm:t>
        <a:bodyPr/>
        <a:lstStyle/>
        <a:p>
          <a:endParaRPr lang="en-US"/>
        </a:p>
      </dgm:t>
    </dgm:pt>
    <dgm:pt modelId="{9E71A429-C9C8-4384-9033-7B08DB59920B}" type="pres">
      <dgm:prSet presAssocID="{D749A706-FE45-42B3-9436-E72030E0CBB0}" presName="childShape" presStyleCnt="0"/>
      <dgm:spPr/>
    </dgm:pt>
    <dgm:pt modelId="{EB8BC149-93A7-4DE3-831D-F1954B732066}" type="pres">
      <dgm:prSet presAssocID="{1D4F7679-AA1D-49E4-9F74-12E104CD85D0}" presName="Name13" presStyleLbl="parChTrans1D2" presStyleIdx="0" presStyleCnt="6"/>
      <dgm:spPr/>
      <dgm:t>
        <a:bodyPr/>
        <a:lstStyle/>
        <a:p>
          <a:endParaRPr lang="en-US"/>
        </a:p>
      </dgm:t>
    </dgm:pt>
    <dgm:pt modelId="{44DFA7B7-0FED-4E1F-BBD8-34D55A84F104}" type="pres">
      <dgm:prSet presAssocID="{8B3537EC-8B1C-44F2-86D2-69B3B091CBC6}" presName="childText" presStyleLbl="bgAcc1" presStyleIdx="0" presStyleCnt="6" custScaleX="184202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9CB897-F93B-4FDA-B14A-8E3940913B25}" type="pres">
      <dgm:prSet presAssocID="{694D3EBB-CB3A-411E-997F-649BF46CA052}" presName="Name13" presStyleLbl="parChTrans1D2" presStyleIdx="1" presStyleCnt="6"/>
      <dgm:spPr/>
      <dgm:t>
        <a:bodyPr/>
        <a:lstStyle/>
        <a:p>
          <a:endParaRPr lang="en-US"/>
        </a:p>
      </dgm:t>
    </dgm:pt>
    <dgm:pt modelId="{01A59224-F7B2-4477-8328-5DAB2E7A2086}" type="pres">
      <dgm:prSet presAssocID="{FB0F5AAF-F6B0-4509-A1C5-2C74EF0D02C5}" presName="childText" presStyleLbl="bgAcc1" presStyleIdx="1" presStyleCnt="6" custScaleX="202131" custScaleY="118063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2A3B6C-79CA-4BBA-A6F2-91888D07D821}" type="pres">
      <dgm:prSet presAssocID="{A807604B-A265-4C79-82C1-D694093EC065}" presName="Name13" presStyleLbl="parChTrans1D2" presStyleIdx="2" presStyleCnt="6"/>
      <dgm:spPr/>
      <dgm:t>
        <a:bodyPr/>
        <a:lstStyle/>
        <a:p>
          <a:endParaRPr lang="en-US"/>
        </a:p>
      </dgm:t>
    </dgm:pt>
    <dgm:pt modelId="{D81B3A3E-631D-4E71-8B4A-FE9FAB414234}" type="pres">
      <dgm:prSet presAssocID="{8949378D-0E1F-4EE5-98E9-C4C4C9626DEB}" presName="childText" presStyleLbl="bgAcc1" presStyleIdx="2" presStyleCnt="6" custScaleX="200329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541F75-8B95-433D-8B2E-51FDA0D019CA}" type="pres">
      <dgm:prSet presAssocID="{2D33485F-F13E-44A9-94AD-02571EE8530D}" presName="root" presStyleCnt="0"/>
      <dgm:spPr/>
    </dgm:pt>
    <dgm:pt modelId="{10B5B413-8ADD-40E2-9ED6-429EEDADC36A}" type="pres">
      <dgm:prSet presAssocID="{2D33485F-F13E-44A9-94AD-02571EE8530D}" presName="rootComposite" presStyleCnt="0"/>
      <dgm:spPr/>
    </dgm:pt>
    <dgm:pt modelId="{F3136598-6D47-4375-B4FD-3A91B20F77D1}" type="pres">
      <dgm:prSet presAssocID="{2D33485F-F13E-44A9-94AD-02571EE8530D}" presName="rootText" presStyleLbl="node1" presStyleIdx="1" presStyleCnt="2" custScaleX="181820"/>
      <dgm:spPr/>
      <dgm:t>
        <a:bodyPr/>
        <a:lstStyle/>
        <a:p>
          <a:endParaRPr lang="en-US"/>
        </a:p>
      </dgm:t>
    </dgm:pt>
    <dgm:pt modelId="{00A08E86-E9DD-4F2A-8296-AA205E532A69}" type="pres">
      <dgm:prSet presAssocID="{2D33485F-F13E-44A9-94AD-02571EE8530D}" presName="rootConnector" presStyleLbl="node1" presStyleIdx="1" presStyleCnt="2"/>
      <dgm:spPr/>
      <dgm:t>
        <a:bodyPr/>
        <a:lstStyle/>
        <a:p>
          <a:endParaRPr lang="en-US"/>
        </a:p>
      </dgm:t>
    </dgm:pt>
    <dgm:pt modelId="{931343B4-92DD-40D6-80FE-A2903C60D2BF}" type="pres">
      <dgm:prSet presAssocID="{2D33485F-F13E-44A9-94AD-02571EE8530D}" presName="childShape" presStyleCnt="0"/>
      <dgm:spPr/>
    </dgm:pt>
    <dgm:pt modelId="{9D66815D-95E1-4CD3-9C4B-94105CF05F21}" type="pres">
      <dgm:prSet presAssocID="{BF550655-804B-47D7-922A-57BFE900E234}" presName="Name13" presStyleLbl="parChTrans1D2" presStyleIdx="3" presStyleCnt="6"/>
      <dgm:spPr/>
      <dgm:t>
        <a:bodyPr/>
        <a:lstStyle/>
        <a:p>
          <a:endParaRPr lang="en-US"/>
        </a:p>
      </dgm:t>
    </dgm:pt>
    <dgm:pt modelId="{9A299A65-2B55-4B22-8734-6631204BC8A1}" type="pres">
      <dgm:prSet presAssocID="{2E3303D0-B0EF-4297-9ABF-3D5CCD4B8406}" presName="childText" presStyleLbl="bgAcc1" presStyleIdx="3" presStyleCnt="6" custScaleX="198478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E0AE57-7682-4A9C-9254-836692623E3B}" type="pres">
      <dgm:prSet presAssocID="{90DCFF9C-1658-4581-AC13-87FA0C559AE5}" presName="Name13" presStyleLbl="parChTrans1D2" presStyleIdx="4" presStyleCnt="6"/>
      <dgm:spPr/>
      <dgm:t>
        <a:bodyPr/>
        <a:lstStyle/>
        <a:p>
          <a:endParaRPr lang="en-US"/>
        </a:p>
      </dgm:t>
    </dgm:pt>
    <dgm:pt modelId="{31F6006A-C446-47EF-9591-64CE950718F2}" type="pres">
      <dgm:prSet presAssocID="{A317E028-C52A-43C2-B7E3-64843CDF3E40}" presName="childText" presStyleLbl="bgAcc1" presStyleIdx="4" presStyleCnt="6" custScaleX="205646" custScaleY="132505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790ED2-B95F-473A-A97B-684A3479204F}" type="pres">
      <dgm:prSet presAssocID="{5903B1C6-5459-4E19-8604-DDC749952880}" presName="Name13" presStyleLbl="parChTrans1D2" presStyleIdx="5" presStyleCnt="6"/>
      <dgm:spPr/>
      <dgm:t>
        <a:bodyPr/>
        <a:lstStyle/>
        <a:p>
          <a:endParaRPr lang="en-US"/>
        </a:p>
      </dgm:t>
    </dgm:pt>
    <dgm:pt modelId="{97654B75-708C-4257-87A9-0A9666E7CC89}" type="pres">
      <dgm:prSet presAssocID="{82C0262E-A45D-4B07-8F26-3D4F9AC68771}" presName="childText" presStyleLbl="bgAcc1" presStyleIdx="5" presStyleCnt="6" custScaleX="203165" custLinFactNeighborY="-14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03EAE2E-50D1-4D83-8BA6-B5382DAA9A8E}" type="presOf" srcId="{2D33485F-F13E-44A9-94AD-02571EE8530D}" destId="{F3136598-6D47-4375-B4FD-3A91B20F77D1}" srcOrd="0" destOrd="0" presId="urn:microsoft.com/office/officeart/2005/8/layout/hierarchy3"/>
    <dgm:cxn modelId="{FFA80D7B-45C6-4836-BBE8-8D247B1EEB68}" type="presOf" srcId="{1D4F7679-AA1D-49E4-9F74-12E104CD85D0}" destId="{EB8BC149-93A7-4DE3-831D-F1954B732066}" srcOrd="0" destOrd="0" presId="urn:microsoft.com/office/officeart/2005/8/layout/hierarchy3"/>
    <dgm:cxn modelId="{F6B81BD0-EB99-4F14-B9CD-24AD6B38E38D}" type="presOf" srcId="{A317E028-C52A-43C2-B7E3-64843CDF3E40}" destId="{31F6006A-C446-47EF-9591-64CE950718F2}" srcOrd="0" destOrd="0" presId="urn:microsoft.com/office/officeart/2005/8/layout/hierarchy3"/>
    <dgm:cxn modelId="{C047B49D-BC8E-4123-9D27-FB204935EDAA}" srcId="{2D33485F-F13E-44A9-94AD-02571EE8530D}" destId="{2E3303D0-B0EF-4297-9ABF-3D5CCD4B8406}" srcOrd="0" destOrd="0" parTransId="{BF550655-804B-47D7-922A-57BFE900E234}" sibTransId="{4577AE83-B2EF-42EE-B4B4-022DB110B833}"/>
    <dgm:cxn modelId="{BE2B797D-280A-4A9F-83DD-19DCED06AC66}" type="presOf" srcId="{8949378D-0E1F-4EE5-98E9-C4C4C9626DEB}" destId="{D81B3A3E-631D-4E71-8B4A-FE9FAB414234}" srcOrd="0" destOrd="0" presId="urn:microsoft.com/office/officeart/2005/8/layout/hierarchy3"/>
    <dgm:cxn modelId="{963F2993-378F-44C6-A140-0295302B0B46}" srcId="{D749A706-FE45-42B3-9436-E72030E0CBB0}" destId="{8949378D-0E1F-4EE5-98E9-C4C4C9626DEB}" srcOrd="2" destOrd="0" parTransId="{A807604B-A265-4C79-82C1-D694093EC065}" sibTransId="{56607AC3-B5F2-464F-BDF1-0DD8BA43ADDA}"/>
    <dgm:cxn modelId="{3158B037-9F82-49E1-AA1F-50B48B859378}" type="presOf" srcId="{2E3303D0-B0EF-4297-9ABF-3D5CCD4B8406}" destId="{9A299A65-2B55-4B22-8734-6631204BC8A1}" srcOrd="0" destOrd="0" presId="urn:microsoft.com/office/officeart/2005/8/layout/hierarchy3"/>
    <dgm:cxn modelId="{FBCD3AAB-6878-4FBC-8A8F-9DCE5C2E9C44}" type="presOf" srcId="{BF550655-804B-47D7-922A-57BFE900E234}" destId="{9D66815D-95E1-4CD3-9C4B-94105CF05F21}" srcOrd="0" destOrd="0" presId="urn:microsoft.com/office/officeart/2005/8/layout/hierarchy3"/>
    <dgm:cxn modelId="{559EC8E2-66CE-4894-802B-AE457E863D77}" srcId="{01DFA604-DC6B-4B05-8D93-BC451AD19CE2}" destId="{2D33485F-F13E-44A9-94AD-02571EE8530D}" srcOrd="1" destOrd="0" parTransId="{EB718AD9-8592-4233-BF4B-721EE110C6DE}" sibTransId="{D5892B84-17AB-4451-BE36-DED4E1467003}"/>
    <dgm:cxn modelId="{A0236DEB-876F-4CEB-8648-98B131A421D7}" type="presOf" srcId="{5903B1C6-5459-4E19-8604-DDC749952880}" destId="{F7790ED2-B95F-473A-A97B-684A3479204F}" srcOrd="0" destOrd="0" presId="urn:microsoft.com/office/officeart/2005/8/layout/hierarchy3"/>
    <dgm:cxn modelId="{C24502CF-4EC1-4B45-8050-DF004668F9AE}" type="presOf" srcId="{8B3537EC-8B1C-44F2-86D2-69B3B091CBC6}" destId="{44DFA7B7-0FED-4E1F-BBD8-34D55A84F104}" srcOrd="0" destOrd="0" presId="urn:microsoft.com/office/officeart/2005/8/layout/hierarchy3"/>
    <dgm:cxn modelId="{13E7FFC7-D549-4BEF-AB6D-25DA8C9AF24E}" type="presOf" srcId="{82C0262E-A45D-4B07-8F26-3D4F9AC68771}" destId="{97654B75-708C-4257-87A9-0A9666E7CC89}" srcOrd="0" destOrd="0" presId="urn:microsoft.com/office/officeart/2005/8/layout/hierarchy3"/>
    <dgm:cxn modelId="{C706A76F-8432-4B08-90DF-C323AD79C3E3}" type="presOf" srcId="{2D33485F-F13E-44A9-94AD-02571EE8530D}" destId="{00A08E86-E9DD-4F2A-8296-AA205E532A69}" srcOrd="1" destOrd="0" presId="urn:microsoft.com/office/officeart/2005/8/layout/hierarchy3"/>
    <dgm:cxn modelId="{09F45ED2-99AB-430D-BA3B-D67B90B31B11}" srcId="{D749A706-FE45-42B3-9436-E72030E0CBB0}" destId="{8B3537EC-8B1C-44F2-86D2-69B3B091CBC6}" srcOrd="0" destOrd="0" parTransId="{1D4F7679-AA1D-49E4-9F74-12E104CD85D0}" sibTransId="{1E767080-DF01-45C1-A78A-A3D1E6F6BC1C}"/>
    <dgm:cxn modelId="{2D4775D2-9352-4DCB-93DA-85569D4662F8}" type="presOf" srcId="{A807604B-A265-4C79-82C1-D694093EC065}" destId="{E62A3B6C-79CA-4BBA-A6F2-91888D07D821}" srcOrd="0" destOrd="0" presId="urn:microsoft.com/office/officeart/2005/8/layout/hierarchy3"/>
    <dgm:cxn modelId="{B107C755-288A-4AD3-A995-D0E53889464B}" srcId="{D749A706-FE45-42B3-9436-E72030E0CBB0}" destId="{FB0F5AAF-F6B0-4509-A1C5-2C74EF0D02C5}" srcOrd="1" destOrd="0" parTransId="{694D3EBB-CB3A-411E-997F-649BF46CA052}" sibTransId="{4C9F096A-8ED0-4976-B12C-A794AF0658BE}"/>
    <dgm:cxn modelId="{F07DFFCA-B9F2-4CDC-9D06-53ED1B7265EC}" type="presOf" srcId="{01DFA604-DC6B-4B05-8D93-BC451AD19CE2}" destId="{E7356EC5-CEAB-4949-AA52-8176BC54F3CB}" srcOrd="0" destOrd="0" presId="urn:microsoft.com/office/officeart/2005/8/layout/hierarchy3"/>
    <dgm:cxn modelId="{2DBF100A-42DD-430A-BA43-F3CB0E68E8E9}" type="presOf" srcId="{FB0F5AAF-F6B0-4509-A1C5-2C74EF0D02C5}" destId="{01A59224-F7B2-4477-8328-5DAB2E7A2086}" srcOrd="0" destOrd="0" presId="urn:microsoft.com/office/officeart/2005/8/layout/hierarchy3"/>
    <dgm:cxn modelId="{053D0858-C4C0-460C-881D-ED3244F7E38B}" srcId="{01DFA604-DC6B-4B05-8D93-BC451AD19CE2}" destId="{D749A706-FE45-42B3-9436-E72030E0CBB0}" srcOrd="0" destOrd="0" parTransId="{CC27A602-1335-4F98-BDB7-B6BD683C099C}" sibTransId="{47E60B17-01FB-49BF-BEEC-2A5186A0386A}"/>
    <dgm:cxn modelId="{2BAF2C2D-8D93-4760-BADC-1E2D32ECCFEB}" srcId="{2D33485F-F13E-44A9-94AD-02571EE8530D}" destId="{82C0262E-A45D-4B07-8F26-3D4F9AC68771}" srcOrd="2" destOrd="0" parTransId="{5903B1C6-5459-4E19-8604-DDC749952880}" sibTransId="{8733E7E4-248B-4471-885C-0F4D18740C11}"/>
    <dgm:cxn modelId="{86CC0109-A3B8-4DEE-8E97-EFFC8C6B4A51}" type="presOf" srcId="{D749A706-FE45-42B3-9436-E72030E0CBB0}" destId="{38E0EBDF-C5E0-4AE2-9E54-28CDDB33AAA2}" srcOrd="1" destOrd="0" presId="urn:microsoft.com/office/officeart/2005/8/layout/hierarchy3"/>
    <dgm:cxn modelId="{434E727F-405F-4ED3-B8EE-5063289FC763}" type="presOf" srcId="{90DCFF9C-1658-4581-AC13-87FA0C559AE5}" destId="{25E0AE57-7682-4A9C-9254-836692623E3B}" srcOrd="0" destOrd="0" presId="urn:microsoft.com/office/officeart/2005/8/layout/hierarchy3"/>
    <dgm:cxn modelId="{6A99E66F-A9D0-4A62-989C-E411FA9B7C90}" type="presOf" srcId="{694D3EBB-CB3A-411E-997F-649BF46CA052}" destId="{159CB897-F93B-4FDA-B14A-8E3940913B25}" srcOrd="0" destOrd="0" presId="urn:microsoft.com/office/officeart/2005/8/layout/hierarchy3"/>
    <dgm:cxn modelId="{232AC5A0-703F-4E6A-AA82-A6C1452698D9}" srcId="{2D33485F-F13E-44A9-94AD-02571EE8530D}" destId="{A317E028-C52A-43C2-B7E3-64843CDF3E40}" srcOrd="1" destOrd="0" parTransId="{90DCFF9C-1658-4581-AC13-87FA0C559AE5}" sibTransId="{1CF40444-572A-4813-AB37-03A18CB2D216}"/>
    <dgm:cxn modelId="{39CFBD54-CE91-4B23-857E-41388A776AE1}" type="presOf" srcId="{D749A706-FE45-42B3-9436-E72030E0CBB0}" destId="{A118C701-0351-4C99-88F0-9F6C230821C4}" srcOrd="0" destOrd="0" presId="urn:microsoft.com/office/officeart/2005/8/layout/hierarchy3"/>
    <dgm:cxn modelId="{04D25564-1378-498B-8C3E-EC5702EABB53}" type="presParOf" srcId="{E7356EC5-CEAB-4949-AA52-8176BC54F3CB}" destId="{9DF09ED7-D149-4AB6-A1B4-BA68A0DB3B8E}" srcOrd="0" destOrd="0" presId="urn:microsoft.com/office/officeart/2005/8/layout/hierarchy3"/>
    <dgm:cxn modelId="{5348AE27-327C-4AE4-BDAA-4B119BC8C5C3}" type="presParOf" srcId="{9DF09ED7-D149-4AB6-A1B4-BA68A0DB3B8E}" destId="{C64C8095-9D7F-4591-B72A-4FEC73B94E41}" srcOrd="0" destOrd="0" presId="urn:microsoft.com/office/officeart/2005/8/layout/hierarchy3"/>
    <dgm:cxn modelId="{6039AFA3-14F9-4B7C-BB11-F75356B45F68}" type="presParOf" srcId="{C64C8095-9D7F-4591-B72A-4FEC73B94E41}" destId="{A118C701-0351-4C99-88F0-9F6C230821C4}" srcOrd="0" destOrd="0" presId="urn:microsoft.com/office/officeart/2005/8/layout/hierarchy3"/>
    <dgm:cxn modelId="{BFA4E86C-B510-4322-BE3E-329F211C5055}" type="presParOf" srcId="{C64C8095-9D7F-4591-B72A-4FEC73B94E41}" destId="{38E0EBDF-C5E0-4AE2-9E54-28CDDB33AAA2}" srcOrd="1" destOrd="0" presId="urn:microsoft.com/office/officeart/2005/8/layout/hierarchy3"/>
    <dgm:cxn modelId="{3608A379-133D-4865-B991-B448B0336416}" type="presParOf" srcId="{9DF09ED7-D149-4AB6-A1B4-BA68A0DB3B8E}" destId="{9E71A429-C9C8-4384-9033-7B08DB59920B}" srcOrd="1" destOrd="0" presId="urn:microsoft.com/office/officeart/2005/8/layout/hierarchy3"/>
    <dgm:cxn modelId="{2D26745E-4B59-48D3-ABE6-877860796999}" type="presParOf" srcId="{9E71A429-C9C8-4384-9033-7B08DB59920B}" destId="{EB8BC149-93A7-4DE3-831D-F1954B732066}" srcOrd="0" destOrd="0" presId="urn:microsoft.com/office/officeart/2005/8/layout/hierarchy3"/>
    <dgm:cxn modelId="{19826A4B-A7F3-47B0-B6D9-F4F4095F245E}" type="presParOf" srcId="{9E71A429-C9C8-4384-9033-7B08DB59920B}" destId="{44DFA7B7-0FED-4E1F-BBD8-34D55A84F104}" srcOrd="1" destOrd="0" presId="urn:microsoft.com/office/officeart/2005/8/layout/hierarchy3"/>
    <dgm:cxn modelId="{C2CA8FDE-EECA-49A6-99FD-F454FEF508C5}" type="presParOf" srcId="{9E71A429-C9C8-4384-9033-7B08DB59920B}" destId="{159CB897-F93B-4FDA-B14A-8E3940913B25}" srcOrd="2" destOrd="0" presId="urn:microsoft.com/office/officeart/2005/8/layout/hierarchy3"/>
    <dgm:cxn modelId="{24BB8FDE-5D24-4819-B5EA-415FEA5867DD}" type="presParOf" srcId="{9E71A429-C9C8-4384-9033-7B08DB59920B}" destId="{01A59224-F7B2-4477-8328-5DAB2E7A2086}" srcOrd="3" destOrd="0" presId="urn:microsoft.com/office/officeart/2005/8/layout/hierarchy3"/>
    <dgm:cxn modelId="{E06B237A-B0F9-46CC-885E-D8C7A27C39B7}" type="presParOf" srcId="{9E71A429-C9C8-4384-9033-7B08DB59920B}" destId="{E62A3B6C-79CA-4BBA-A6F2-91888D07D821}" srcOrd="4" destOrd="0" presId="urn:microsoft.com/office/officeart/2005/8/layout/hierarchy3"/>
    <dgm:cxn modelId="{DCB38213-B7CE-48A8-9F01-9B53A2A12D38}" type="presParOf" srcId="{9E71A429-C9C8-4384-9033-7B08DB59920B}" destId="{D81B3A3E-631D-4E71-8B4A-FE9FAB414234}" srcOrd="5" destOrd="0" presId="urn:microsoft.com/office/officeart/2005/8/layout/hierarchy3"/>
    <dgm:cxn modelId="{D0B20BB3-71E1-49AC-85C9-4CB14AFC2F83}" type="presParOf" srcId="{E7356EC5-CEAB-4949-AA52-8176BC54F3CB}" destId="{B0541F75-8B95-433D-8B2E-51FDA0D019CA}" srcOrd="1" destOrd="0" presId="urn:microsoft.com/office/officeart/2005/8/layout/hierarchy3"/>
    <dgm:cxn modelId="{F3ABA95E-B0CB-4953-91F3-C2F7A3689697}" type="presParOf" srcId="{B0541F75-8B95-433D-8B2E-51FDA0D019CA}" destId="{10B5B413-8ADD-40E2-9ED6-429EEDADC36A}" srcOrd="0" destOrd="0" presId="urn:microsoft.com/office/officeart/2005/8/layout/hierarchy3"/>
    <dgm:cxn modelId="{F0A821BF-EBFF-4494-9611-A4B37ECFC121}" type="presParOf" srcId="{10B5B413-8ADD-40E2-9ED6-429EEDADC36A}" destId="{F3136598-6D47-4375-B4FD-3A91B20F77D1}" srcOrd="0" destOrd="0" presId="urn:microsoft.com/office/officeart/2005/8/layout/hierarchy3"/>
    <dgm:cxn modelId="{B4073487-B0C0-4E39-8206-EECA8DE94638}" type="presParOf" srcId="{10B5B413-8ADD-40E2-9ED6-429EEDADC36A}" destId="{00A08E86-E9DD-4F2A-8296-AA205E532A69}" srcOrd="1" destOrd="0" presId="urn:microsoft.com/office/officeart/2005/8/layout/hierarchy3"/>
    <dgm:cxn modelId="{9D68AC29-7904-4A2D-A9A1-1E4D8FC9AE76}" type="presParOf" srcId="{B0541F75-8B95-433D-8B2E-51FDA0D019CA}" destId="{931343B4-92DD-40D6-80FE-A2903C60D2BF}" srcOrd="1" destOrd="0" presId="urn:microsoft.com/office/officeart/2005/8/layout/hierarchy3"/>
    <dgm:cxn modelId="{57654BFA-875C-4268-831E-5A6B371B8179}" type="presParOf" srcId="{931343B4-92DD-40D6-80FE-A2903C60D2BF}" destId="{9D66815D-95E1-4CD3-9C4B-94105CF05F21}" srcOrd="0" destOrd="0" presId="urn:microsoft.com/office/officeart/2005/8/layout/hierarchy3"/>
    <dgm:cxn modelId="{A7FD6F4E-97CD-4134-9FBB-72BCF7B1A1BA}" type="presParOf" srcId="{931343B4-92DD-40D6-80FE-A2903C60D2BF}" destId="{9A299A65-2B55-4B22-8734-6631204BC8A1}" srcOrd="1" destOrd="0" presId="urn:microsoft.com/office/officeart/2005/8/layout/hierarchy3"/>
    <dgm:cxn modelId="{FAB6B169-10A7-4354-9A31-917815EB7C7B}" type="presParOf" srcId="{931343B4-92DD-40D6-80FE-A2903C60D2BF}" destId="{25E0AE57-7682-4A9C-9254-836692623E3B}" srcOrd="2" destOrd="0" presId="urn:microsoft.com/office/officeart/2005/8/layout/hierarchy3"/>
    <dgm:cxn modelId="{D57129BB-0DAC-4685-A48F-2CC4B21D53BB}" type="presParOf" srcId="{931343B4-92DD-40D6-80FE-A2903C60D2BF}" destId="{31F6006A-C446-47EF-9591-64CE950718F2}" srcOrd="3" destOrd="0" presId="urn:microsoft.com/office/officeart/2005/8/layout/hierarchy3"/>
    <dgm:cxn modelId="{EA9659D6-FBA6-4EA8-94B9-BA8C2D7EEB6F}" type="presParOf" srcId="{931343B4-92DD-40D6-80FE-A2903C60D2BF}" destId="{F7790ED2-B95F-473A-A97B-684A3479204F}" srcOrd="4" destOrd="0" presId="urn:microsoft.com/office/officeart/2005/8/layout/hierarchy3"/>
    <dgm:cxn modelId="{549A43AA-FED4-4D2B-B23E-F702DE59ED6B}" type="presParOf" srcId="{931343B4-92DD-40D6-80FE-A2903C60D2BF}" destId="{97654B75-708C-4257-87A9-0A9666E7CC89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F2EFE8-D0C0-4FDF-BFEC-4139720403FF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9535273-DB9E-4B95-9234-F7246400DA6D}">
      <dgm:prSet phldrT="[Text]" custT="1"/>
      <dgm:spPr>
        <a:solidFill>
          <a:schemeClr val="bg1"/>
        </a:solidFill>
        <a:ln>
          <a:solidFill>
            <a:srgbClr val="007A3D"/>
          </a:solidFill>
        </a:ln>
      </dgm:spPr>
      <dgm:t>
        <a:bodyPr/>
        <a:lstStyle/>
        <a:p>
          <a:pPr algn="ctr"/>
          <a:r>
            <a:rPr lang="fr-FR" sz="2800" b="1" noProof="0" dirty="0" smtClean="0">
              <a:solidFill>
                <a:schemeClr val="tx1">
                  <a:lumMod val="65000"/>
                  <a:lumOff val="35000"/>
                </a:schemeClr>
              </a:solidFill>
            </a:rPr>
            <a:t>Pré-Evaluation Technique &amp; Financière</a:t>
          </a:r>
          <a:endParaRPr lang="fr-FR" sz="2800" b="1" noProof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ABA16D5B-4CEF-4FE2-B177-9EFF4289842A}" type="parTrans" cxnId="{A0203243-1095-4188-8F2A-C790C9633E19}">
      <dgm:prSet/>
      <dgm:spPr/>
      <dgm:t>
        <a:bodyPr/>
        <a:lstStyle/>
        <a:p>
          <a:endParaRPr lang="fr-FR" sz="1800" noProof="0"/>
        </a:p>
      </dgm:t>
    </dgm:pt>
    <dgm:pt modelId="{D3BA2079-A2D4-4942-980D-E84D4FC5B77A}" type="sibTrans" cxnId="{A0203243-1095-4188-8F2A-C790C9633E19}">
      <dgm:prSet/>
      <dgm:spPr/>
      <dgm:t>
        <a:bodyPr/>
        <a:lstStyle/>
        <a:p>
          <a:endParaRPr lang="fr-FR" sz="1800" noProof="0"/>
        </a:p>
      </dgm:t>
    </dgm:pt>
    <dgm:pt modelId="{49E3D7D6-52BA-443C-84F2-8AE9D2583DCD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rgbClr val="007A3D"/>
          </a:solidFill>
        </a:ln>
      </dgm:spPr>
      <dgm:t>
        <a:bodyPr/>
        <a:lstStyle/>
        <a:p>
          <a:r>
            <a:rPr lang="fr-FR" sz="20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Vérification éligibilité technique (consultant)</a:t>
          </a:r>
          <a:endParaRPr lang="fr-FR" sz="2000" noProof="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926EB80D-0BA9-4FA8-973A-4CBD00B6139D}" type="parTrans" cxnId="{BED9EF9D-301C-4A45-A653-E22A7AFA7E26}">
      <dgm:prSet/>
      <dgm:spPr/>
      <dgm:t>
        <a:bodyPr/>
        <a:lstStyle/>
        <a:p>
          <a:endParaRPr lang="fr-FR" sz="1800" noProof="0"/>
        </a:p>
      </dgm:t>
    </dgm:pt>
    <dgm:pt modelId="{315208E5-BE60-4F8E-BA8B-2688BEC425ED}" type="sibTrans" cxnId="{BED9EF9D-301C-4A45-A653-E22A7AFA7E26}">
      <dgm:prSet/>
      <dgm:spPr/>
      <dgm:t>
        <a:bodyPr/>
        <a:lstStyle/>
        <a:p>
          <a:endParaRPr lang="fr-FR" sz="1800" noProof="0"/>
        </a:p>
      </dgm:t>
    </dgm:pt>
    <dgm:pt modelId="{E3869429-C434-4AA0-8740-E982B4462465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rgbClr val="007A3D"/>
          </a:solidFill>
        </a:ln>
      </dgm:spPr>
      <dgm:t>
        <a:bodyPr/>
        <a:lstStyle/>
        <a:p>
          <a:r>
            <a:rPr lang="fr-FR" sz="20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Vérification éligibilité financière (banque)</a:t>
          </a:r>
          <a:endParaRPr lang="fr-FR" sz="2000" noProof="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F74741A7-7BB9-4188-967A-6F18F46D1F65}" type="parTrans" cxnId="{A74005C4-4E63-43E4-84CF-10B24516BE64}">
      <dgm:prSet/>
      <dgm:spPr/>
      <dgm:t>
        <a:bodyPr/>
        <a:lstStyle/>
        <a:p>
          <a:endParaRPr lang="fr-FR" sz="1800" noProof="0"/>
        </a:p>
      </dgm:t>
    </dgm:pt>
    <dgm:pt modelId="{ECE9D5D0-63E5-4789-8E9A-DD4413A72EDE}" type="sibTrans" cxnId="{A74005C4-4E63-43E4-84CF-10B24516BE64}">
      <dgm:prSet/>
      <dgm:spPr/>
      <dgm:t>
        <a:bodyPr/>
        <a:lstStyle/>
        <a:p>
          <a:endParaRPr lang="fr-FR" sz="1800" noProof="0"/>
        </a:p>
      </dgm:t>
    </dgm:pt>
    <dgm:pt modelId="{908A8AB9-4ABF-4813-914A-5EA489126AE5}">
      <dgm:prSet phldrT="[Text]" custT="1"/>
      <dgm:spPr>
        <a:solidFill>
          <a:schemeClr val="bg1"/>
        </a:solidFill>
        <a:ln>
          <a:solidFill>
            <a:srgbClr val="007A3D"/>
          </a:solidFill>
        </a:ln>
      </dgm:spPr>
      <dgm:t>
        <a:bodyPr/>
        <a:lstStyle/>
        <a:p>
          <a:r>
            <a:rPr lang="fr-FR" sz="2800" b="1" noProof="0" dirty="0" smtClean="0">
              <a:solidFill>
                <a:schemeClr val="tx1">
                  <a:lumMod val="65000"/>
                  <a:lumOff val="35000"/>
                </a:schemeClr>
              </a:solidFill>
            </a:rPr>
            <a:t>Evaluation technique et financière</a:t>
          </a:r>
          <a:endParaRPr lang="fr-FR" sz="2800" b="1" noProof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A0E1F5CB-27F6-4CC3-B29C-E13538B5212B}" type="parTrans" cxnId="{455562EE-8BB7-402B-B810-4891A278FFD9}">
      <dgm:prSet/>
      <dgm:spPr/>
      <dgm:t>
        <a:bodyPr/>
        <a:lstStyle/>
        <a:p>
          <a:endParaRPr lang="fr-FR" sz="1800" noProof="0"/>
        </a:p>
      </dgm:t>
    </dgm:pt>
    <dgm:pt modelId="{6A04F946-7EAA-4645-9936-01A28D10B593}" type="sibTrans" cxnId="{455562EE-8BB7-402B-B810-4891A278FFD9}">
      <dgm:prSet/>
      <dgm:spPr/>
      <dgm:t>
        <a:bodyPr/>
        <a:lstStyle/>
        <a:p>
          <a:endParaRPr lang="fr-FR" sz="1800" noProof="0"/>
        </a:p>
      </dgm:t>
    </dgm:pt>
    <dgm:pt modelId="{E9523853-959A-4DAC-A3C7-068959D73740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rgbClr val="007A3D"/>
          </a:solidFill>
        </a:ln>
      </dgm:spPr>
      <dgm:t>
        <a:bodyPr/>
        <a:lstStyle/>
        <a:p>
          <a:r>
            <a:rPr lang="fr-FR" sz="20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Visite du site du projet</a:t>
          </a:r>
          <a:endParaRPr lang="fr-FR" sz="2000" noProof="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A087FA66-E31B-4612-8BF3-6728E7E52F61}" type="parTrans" cxnId="{F06440C2-9EB8-44CC-A9F4-42C36DCB95F0}">
      <dgm:prSet/>
      <dgm:spPr/>
      <dgm:t>
        <a:bodyPr/>
        <a:lstStyle/>
        <a:p>
          <a:endParaRPr lang="fr-FR" sz="1800" noProof="0"/>
        </a:p>
      </dgm:t>
    </dgm:pt>
    <dgm:pt modelId="{87108F0C-7D14-42C9-8CC4-040F47162C25}" type="sibTrans" cxnId="{F06440C2-9EB8-44CC-A9F4-42C36DCB95F0}">
      <dgm:prSet/>
      <dgm:spPr/>
      <dgm:t>
        <a:bodyPr/>
        <a:lstStyle/>
        <a:p>
          <a:endParaRPr lang="fr-FR" sz="1800" noProof="0"/>
        </a:p>
      </dgm:t>
    </dgm:pt>
    <dgm:pt modelId="{C168EF29-2F67-4444-B787-05DE094241B2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rgbClr val="007A3D"/>
          </a:solidFill>
        </a:ln>
      </dgm:spPr>
      <dgm:t>
        <a:bodyPr/>
        <a:lstStyle/>
        <a:p>
          <a:r>
            <a:rPr lang="fr-FR" sz="20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Evaluation technique: Audit énergétique, choix solutions, </a:t>
          </a:r>
          <a:r>
            <a:rPr lang="fr-FR" sz="2000" noProof="0" dirty="0" err="1" smtClean="0">
              <a:solidFill>
                <a:schemeClr val="tx1">
                  <a:lumMod val="85000"/>
                  <a:lumOff val="15000"/>
                </a:schemeClr>
              </a:solidFill>
            </a:rPr>
            <a:t>process</a:t>
          </a:r>
          <a:r>
            <a:rPr lang="fr-FR" sz="20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 achats…</a:t>
          </a:r>
          <a:endParaRPr lang="fr-FR" sz="2000" noProof="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178D526E-E2EB-47C1-AAA3-00E9D93DEBA4}" type="parTrans" cxnId="{BA8CB944-E861-447F-BF6A-8CDD8380C012}">
      <dgm:prSet/>
      <dgm:spPr/>
      <dgm:t>
        <a:bodyPr/>
        <a:lstStyle/>
        <a:p>
          <a:endParaRPr lang="fr-FR" sz="1800" noProof="0"/>
        </a:p>
      </dgm:t>
    </dgm:pt>
    <dgm:pt modelId="{E02BE3D0-378F-4B67-A965-A3C5502AED2B}" type="sibTrans" cxnId="{BA8CB944-E861-447F-BF6A-8CDD8380C012}">
      <dgm:prSet/>
      <dgm:spPr/>
      <dgm:t>
        <a:bodyPr/>
        <a:lstStyle/>
        <a:p>
          <a:endParaRPr lang="fr-FR" sz="1800" noProof="0"/>
        </a:p>
      </dgm:t>
    </dgm:pt>
    <dgm:pt modelId="{9971880B-2406-48DE-95D1-0CC98F5EDB31}">
      <dgm:prSet phldrT="[Text]" custT="1"/>
      <dgm:spPr>
        <a:solidFill>
          <a:schemeClr val="bg1"/>
        </a:solidFill>
        <a:ln>
          <a:solidFill>
            <a:srgbClr val="007A3D"/>
          </a:solidFill>
        </a:ln>
      </dgm:spPr>
      <dgm:t>
        <a:bodyPr/>
        <a:lstStyle/>
        <a:p>
          <a:r>
            <a:rPr lang="fr-FR" sz="2800" b="1" noProof="0" dirty="0" smtClean="0">
              <a:solidFill>
                <a:schemeClr val="tx1">
                  <a:lumMod val="65000"/>
                  <a:lumOff val="35000"/>
                </a:schemeClr>
              </a:solidFill>
            </a:rPr>
            <a:t>Monitoring</a:t>
          </a:r>
          <a:endParaRPr lang="fr-FR" sz="2800" b="1" noProof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02200D39-941B-4A9F-91C8-4396C97AB0D7}" type="parTrans" cxnId="{CC9219E3-C4C2-4A65-B787-106B1C43069D}">
      <dgm:prSet/>
      <dgm:spPr/>
      <dgm:t>
        <a:bodyPr/>
        <a:lstStyle/>
        <a:p>
          <a:endParaRPr lang="fr-FR" sz="1800" noProof="0"/>
        </a:p>
      </dgm:t>
    </dgm:pt>
    <dgm:pt modelId="{A32D904B-B408-48BF-A164-E5542A0B5ED8}" type="sibTrans" cxnId="{CC9219E3-C4C2-4A65-B787-106B1C43069D}">
      <dgm:prSet/>
      <dgm:spPr/>
      <dgm:t>
        <a:bodyPr/>
        <a:lstStyle/>
        <a:p>
          <a:endParaRPr lang="fr-FR" sz="1800" noProof="0"/>
        </a:p>
      </dgm:t>
    </dgm:pt>
    <dgm:pt modelId="{2414CE99-DEF8-4D82-B0B2-A6F5A2518F71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rgbClr val="007A3D"/>
          </a:solidFill>
        </a:ln>
      </dgm:spPr>
      <dgm:t>
        <a:bodyPr/>
        <a:lstStyle/>
        <a:p>
          <a:r>
            <a:rPr lang="fr-FR" sz="20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Vérification de l’exécution du projet</a:t>
          </a:r>
          <a:endParaRPr lang="fr-FR" sz="2000" noProof="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501562B9-E3FC-465F-8D87-84CD70B80D4D}" type="parTrans" cxnId="{E00CFB45-994A-4BD0-ABA9-EB1C6F68B731}">
      <dgm:prSet/>
      <dgm:spPr/>
      <dgm:t>
        <a:bodyPr/>
        <a:lstStyle/>
        <a:p>
          <a:endParaRPr lang="fr-FR" sz="1800" noProof="0"/>
        </a:p>
      </dgm:t>
    </dgm:pt>
    <dgm:pt modelId="{2C0F6C88-E881-476C-92F4-F2C6AF8362AE}" type="sibTrans" cxnId="{E00CFB45-994A-4BD0-ABA9-EB1C6F68B731}">
      <dgm:prSet/>
      <dgm:spPr/>
      <dgm:t>
        <a:bodyPr/>
        <a:lstStyle/>
        <a:p>
          <a:endParaRPr lang="fr-FR" sz="1800" noProof="0"/>
        </a:p>
      </dgm:t>
    </dgm:pt>
    <dgm:pt modelId="{62B6E7BB-ADB6-4992-AB1E-CE5835F104CB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rgbClr val="007A3D"/>
          </a:solidFill>
        </a:ln>
      </dgm:spPr>
      <dgm:t>
        <a:bodyPr/>
        <a:lstStyle/>
        <a:p>
          <a:r>
            <a:rPr lang="fr-FR" sz="20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Evaluation </a:t>
          </a:r>
          <a:r>
            <a:rPr lang="fr-FR" sz="2000" noProof="0" dirty="0" err="1" smtClean="0">
              <a:solidFill>
                <a:schemeClr val="tx1">
                  <a:lumMod val="85000"/>
                  <a:lumOff val="15000"/>
                </a:schemeClr>
              </a:solidFill>
            </a:rPr>
            <a:t>cashflows</a:t>
          </a:r>
          <a:r>
            <a:rPr lang="fr-FR" sz="20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 (BP, VNA, TRI, sensibilité)</a:t>
          </a:r>
          <a:endParaRPr lang="fr-FR" sz="2000" noProof="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4811D080-FB79-4935-9BA9-E7D5F9625ACA}" type="parTrans" cxnId="{5355012F-938D-419F-8E23-47C615286980}">
      <dgm:prSet/>
      <dgm:spPr/>
      <dgm:t>
        <a:bodyPr/>
        <a:lstStyle/>
        <a:p>
          <a:endParaRPr lang="en-US" sz="1800"/>
        </a:p>
      </dgm:t>
    </dgm:pt>
    <dgm:pt modelId="{6184F3F7-430B-4BB9-9BA6-95EF0B16BA2E}" type="sibTrans" cxnId="{5355012F-938D-419F-8E23-47C615286980}">
      <dgm:prSet/>
      <dgm:spPr/>
      <dgm:t>
        <a:bodyPr/>
        <a:lstStyle/>
        <a:p>
          <a:endParaRPr lang="en-US" sz="1800"/>
        </a:p>
      </dgm:t>
    </dgm:pt>
    <dgm:pt modelId="{6DE5CF06-1339-4FB6-85E7-6D40DACC3697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rgbClr val="007A3D"/>
          </a:solidFill>
        </a:ln>
      </dgm:spPr>
      <dgm:t>
        <a:bodyPr/>
        <a:lstStyle/>
        <a:p>
          <a:r>
            <a:rPr lang="fr-FR" sz="20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Evaluation des risques divers et atténuation</a:t>
          </a:r>
          <a:endParaRPr lang="fr-FR" sz="2000" noProof="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4FCB7AFD-B6EE-48D5-B230-67494FDBD643}" type="parTrans" cxnId="{D543071F-5190-43C4-AF17-1B6C1787154F}">
      <dgm:prSet/>
      <dgm:spPr/>
      <dgm:t>
        <a:bodyPr/>
        <a:lstStyle/>
        <a:p>
          <a:endParaRPr lang="en-US" sz="1800"/>
        </a:p>
      </dgm:t>
    </dgm:pt>
    <dgm:pt modelId="{48BBC9BC-7137-4722-8A4C-DA868B42E867}" type="sibTrans" cxnId="{D543071F-5190-43C4-AF17-1B6C1787154F}">
      <dgm:prSet/>
      <dgm:spPr/>
      <dgm:t>
        <a:bodyPr/>
        <a:lstStyle/>
        <a:p>
          <a:endParaRPr lang="en-US" sz="1800"/>
        </a:p>
      </dgm:t>
    </dgm:pt>
    <dgm:pt modelId="{887F591E-F4AF-45D6-84E2-D1B179BC4F50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rgbClr val="007A3D"/>
          </a:solidFill>
        </a:ln>
      </dgm:spPr>
      <dgm:t>
        <a:bodyPr/>
        <a:lstStyle/>
        <a:p>
          <a:r>
            <a:rPr lang="fr-FR" sz="20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Préparation des documents du projet</a:t>
          </a:r>
          <a:endParaRPr lang="fr-FR" sz="2000" noProof="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6E252B97-933C-4BA8-80DA-17CF57570951}" type="parTrans" cxnId="{9B56D17C-D954-4861-92BD-8A169B6C7C79}">
      <dgm:prSet/>
      <dgm:spPr/>
      <dgm:t>
        <a:bodyPr/>
        <a:lstStyle/>
        <a:p>
          <a:endParaRPr lang="en-US" sz="1800"/>
        </a:p>
      </dgm:t>
    </dgm:pt>
    <dgm:pt modelId="{36C36CEE-C464-4A14-9344-B0DC78376C8E}" type="sibTrans" cxnId="{9B56D17C-D954-4861-92BD-8A169B6C7C79}">
      <dgm:prSet/>
      <dgm:spPr/>
      <dgm:t>
        <a:bodyPr/>
        <a:lstStyle/>
        <a:p>
          <a:endParaRPr lang="en-US" sz="1800"/>
        </a:p>
      </dgm:t>
    </dgm:pt>
    <dgm:pt modelId="{7C095157-53C7-4F22-93F8-1FDCB7860BD5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rgbClr val="007A3D"/>
          </a:solidFill>
        </a:ln>
      </dgm:spPr>
      <dgm:t>
        <a:bodyPr/>
        <a:lstStyle/>
        <a:p>
          <a:r>
            <a:rPr lang="fr-FR" sz="20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Préparation des documents pour subvention  </a:t>
          </a:r>
          <a:endParaRPr lang="fr-FR" sz="2000" noProof="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90093113-9ADC-4182-A512-771FC1ED3EB3}" type="parTrans" cxnId="{B16150A0-64F7-49B6-9FEE-667ADEF38884}">
      <dgm:prSet/>
      <dgm:spPr/>
      <dgm:t>
        <a:bodyPr/>
        <a:lstStyle/>
        <a:p>
          <a:endParaRPr lang="en-US" sz="1800"/>
        </a:p>
      </dgm:t>
    </dgm:pt>
    <dgm:pt modelId="{D5A90C81-43E1-4B26-B051-945DC9642C1D}" type="sibTrans" cxnId="{B16150A0-64F7-49B6-9FEE-667ADEF38884}">
      <dgm:prSet/>
      <dgm:spPr/>
      <dgm:t>
        <a:bodyPr/>
        <a:lstStyle/>
        <a:p>
          <a:endParaRPr lang="en-US" sz="1800"/>
        </a:p>
      </dgm:t>
    </dgm:pt>
    <dgm:pt modelId="{EFD42D3D-6654-4190-B75F-F2958E1289F5}" type="pres">
      <dgm:prSet presAssocID="{4CF2EFE8-D0C0-4FDF-BFEC-4139720403F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539F7D2-0A0B-40A3-A24E-26163C5AA4B9}" type="pres">
      <dgm:prSet presAssocID="{C9535273-DB9E-4B95-9234-F7246400DA6D}" presName="linNode" presStyleCnt="0"/>
      <dgm:spPr/>
    </dgm:pt>
    <dgm:pt modelId="{2842F941-47BD-4173-BF10-1BCDF21FC696}" type="pres">
      <dgm:prSet presAssocID="{C9535273-DB9E-4B95-9234-F7246400DA6D}" presName="parentText" presStyleLbl="node1" presStyleIdx="0" presStyleCnt="3" custLinFactNeighborX="629" custLinFactNeighborY="1570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6347A5-9811-4E44-8429-676D9D160C3B}" type="pres">
      <dgm:prSet presAssocID="{C9535273-DB9E-4B95-9234-F7246400DA6D}" presName="descendantText" presStyleLbl="alignAccFollowNode1" presStyleIdx="0" presStyleCnt="3" custScaleY="84823" custLinFactNeighborX="0" custLinFactNeighborY="142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84E321-5831-46AC-81A9-D09C9FFBE8CD}" type="pres">
      <dgm:prSet presAssocID="{D3BA2079-A2D4-4942-980D-E84D4FC5B77A}" presName="sp" presStyleCnt="0"/>
      <dgm:spPr/>
    </dgm:pt>
    <dgm:pt modelId="{41771001-3C5D-4B44-BDCB-3D1C383563C6}" type="pres">
      <dgm:prSet presAssocID="{908A8AB9-4ABF-4813-914A-5EA489126AE5}" presName="linNode" presStyleCnt="0"/>
      <dgm:spPr/>
    </dgm:pt>
    <dgm:pt modelId="{A03E2DE9-CAFE-4C41-B48E-4D1EDD2140A4}" type="pres">
      <dgm:prSet presAssocID="{908A8AB9-4ABF-4813-914A-5EA489126AE5}" presName="parentText" presStyleLbl="node1" presStyleIdx="1" presStyleCnt="3" custLinFactNeighborY="855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B5C860-6D6D-4E72-836B-AE0F90A31824}" type="pres">
      <dgm:prSet presAssocID="{908A8AB9-4ABF-4813-914A-5EA489126AE5}" presName="descendantText" presStyleLbl="alignAccFollowNode1" presStyleIdx="1" presStyleCnt="3" custScaleY="172858" custLinFactNeighborY="84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6D40BB-A42F-4C10-86D5-53685480DE40}" type="pres">
      <dgm:prSet presAssocID="{6A04F946-7EAA-4645-9936-01A28D10B593}" presName="sp" presStyleCnt="0"/>
      <dgm:spPr/>
    </dgm:pt>
    <dgm:pt modelId="{97C9FBE1-E66F-4055-9E12-FDA34E5D7A54}" type="pres">
      <dgm:prSet presAssocID="{9971880B-2406-48DE-95D1-0CC98F5EDB31}" presName="linNode" presStyleCnt="0"/>
      <dgm:spPr/>
    </dgm:pt>
    <dgm:pt modelId="{70096DEF-764E-4FE4-9671-332129BAF4CB}" type="pres">
      <dgm:prSet presAssocID="{9971880B-2406-48DE-95D1-0CC98F5EDB31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A065ED-E8FA-4CD1-AD18-74F4F345295B}" type="pres">
      <dgm:prSet presAssocID="{9971880B-2406-48DE-95D1-0CC98F5EDB31}" presName="descendantText" presStyleLbl="alignAccFollowNode1" presStyleIdx="2" presStyleCnt="3" custScaleY="893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543071F-5190-43C4-AF17-1B6C1787154F}" srcId="{908A8AB9-4ABF-4813-914A-5EA489126AE5}" destId="{6DE5CF06-1339-4FB6-85E7-6D40DACC3697}" srcOrd="3" destOrd="0" parTransId="{4FCB7AFD-B6EE-48D5-B230-67494FDBD643}" sibTransId="{48BBC9BC-7137-4722-8A4C-DA868B42E867}"/>
    <dgm:cxn modelId="{7DAE1731-CAAC-473F-AB9D-B4766491BBD3}" type="presOf" srcId="{7C095157-53C7-4F22-93F8-1FDCB7860BD5}" destId="{8CA065ED-E8FA-4CD1-AD18-74F4F345295B}" srcOrd="0" destOrd="1" presId="urn:microsoft.com/office/officeart/2005/8/layout/vList5"/>
    <dgm:cxn modelId="{455562EE-8BB7-402B-B810-4891A278FFD9}" srcId="{4CF2EFE8-D0C0-4FDF-BFEC-4139720403FF}" destId="{908A8AB9-4ABF-4813-914A-5EA489126AE5}" srcOrd="1" destOrd="0" parTransId="{A0E1F5CB-27F6-4CC3-B29C-E13538B5212B}" sibTransId="{6A04F946-7EAA-4645-9936-01A28D10B593}"/>
    <dgm:cxn modelId="{22EA17CA-071E-4D96-B94B-A11E28A054D1}" type="presOf" srcId="{2414CE99-DEF8-4D82-B0B2-A6F5A2518F71}" destId="{8CA065ED-E8FA-4CD1-AD18-74F4F345295B}" srcOrd="0" destOrd="0" presId="urn:microsoft.com/office/officeart/2005/8/layout/vList5"/>
    <dgm:cxn modelId="{B16150A0-64F7-49B6-9FEE-667ADEF38884}" srcId="{9971880B-2406-48DE-95D1-0CC98F5EDB31}" destId="{7C095157-53C7-4F22-93F8-1FDCB7860BD5}" srcOrd="1" destOrd="0" parTransId="{90093113-9ADC-4182-A512-771FC1ED3EB3}" sibTransId="{D5A90C81-43E1-4B26-B051-945DC9642C1D}"/>
    <dgm:cxn modelId="{D62F248D-A93C-4F9A-B5BE-C02184BE6A40}" type="presOf" srcId="{49E3D7D6-52BA-443C-84F2-8AE9D2583DCD}" destId="{EA6347A5-9811-4E44-8429-676D9D160C3B}" srcOrd="0" destOrd="0" presId="urn:microsoft.com/office/officeart/2005/8/layout/vList5"/>
    <dgm:cxn modelId="{A968FEA1-E42D-4057-A54C-B4A1BE6BFEF3}" type="presOf" srcId="{887F591E-F4AF-45D6-84E2-D1B179BC4F50}" destId="{9EB5C860-6D6D-4E72-836B-AE0F90A31824}" srcOrd="0" destOrd="4" presId="urn:microsoft.com/office/officeart/2005/8/layout/vList5"/>
    <dgm:cxn modelId="{F06440C2-9EB8-44CC-A9F4-42C36DCB95F0}" srcId="{908A8AB9-4ABF-4813-914A-5EA489126AE5}" destId="{E9523853-959A-4DAC-A3C7-068959D73740}" srcOrd="0" destOrd="0" parTransId="{A087FA66-E31B-4612-8BF3-6728E7E52F61}" sibTransId="{87108F0C-7D14-42C9-8CC4-040F47162C25}"/>
    <dgm:cxn modelId="{1146735E-90C4-426E-9A9D-9AE54050DC3A}" type="presOf" srcId="{908A8AB9-4ABF-4813-914A-5EA489126AE5}" destId="{A03E2DE9-CAFE-4C41-B48E-4D1EDD2140A4}" srcOrd="0" destOrd="0" presId="urn:microsoft.com/office/officeart/2005/8/layout/vList5"/>
    <dgm:cxn modelId="{A74005C4-4E63-43E4-84CF-10B24516BE64}" srcId="{C9535273-DB9E-4B95-9234-F7246400DA6D}" destId="{E3869429-C434-4AA0-8740-E982B4462465}" srcOrd="1" destOrd="0" parTransId="{F74741A7-7BB9-4188-967A-6F18F46D1F65}" sibTransId="{ECE9D5D0-63E5-4789-8E9A-DD4413A72EDE}"/>
    <dgm:cxn modelId="{DEC5C033-2976-4A49-8538-3C3600F1FF05}" type="presOf" srcId="{C9535273-DB9E-4B95-9234-F7246400DA6D}" destId="{2842F941-47BD-4173-BF10-1BCDF21FC696}" srcOrd="0" destOrd="0" presId="urn:microsoft.com/office/officeart/2005/8/layout/vList5"/>
    <dgm:cxn modelId="{9B56D17C-D954-4861-92BD-8A169B6C7C79}" srcId="{908A8AB9-4ABF-4813-914A-5EA489126AE5}" destId="{887F591E-F4AF-45D6-84E2-D1B179BC4F50}" srcOrd="4" destOrd="0" parTransId="{6E252B97-933C-4BA8-80DA-17CF57570951}" sibTransId="{36C36CEE-C464-4A14-9344-B0DC78376C8E}"/>
    <dgm:cxn modelId="{B0173FA7-C7C2-4EF2-8B31-93B8913C3F38}" type="presOf" srcId="{9971880B-2406-48DE-95D1-0CC98F5EDB31}" destId="{70096DEF-764E-4FE4-9671-332129BAF4CB}" srcOrd="0" destOrd="0" presId="urn:microsoft.com/office/officeart/2005/8/layout/vList5"/>
    <dgm:cxn modelId="{BED9EF9D-301C-4A45-A653-E22A7AFA7E26}" srcId="{C9535273-DB9E-4B95-9234-F7246400DA6D}" destId="{49E3D7D6-52BA-443C-84F2-8AE9D2583DCD}" srcOrd="0" destOrd="0" parTransId="{926EB80D-0BA9-4FA8-973A-4CBD00B6139D}" sibTransId="{315208E5-BE60-4F8E-BA8B-2688BEC425ED}"/>
    <dgm:cxn modelId="{E00CFB45-994A-4BD0-ABA9-EB1C6F68B731}" srcId="{9971880B-2406-48DE-95D1-0CC98F5EDB31}" destId="{2414CE99-DEF8-4D82-B0B2-A6F5A2518F71}" srcOrd="0" destOrd="0" parTransId="{501562B9-E3FC-465F-8D87-84CD70B80D4D}" sibTransId="{2C0F6C88-E881-476C-92F4-F2C6AF8362AE}"/>
    <dgm:cxn modelId="{BA8CB944-E861-447F-BF6A-8CDD8380C012}" srcId="{908A8AB9-4ABF-4813-914A-5EA489126AE5}" destId="{C168EF29-2F67-4444-B787-05DE094241B2}" srcOrd="1" destOrd="0" parTransId="{178D526E-E2EB-47C1-AAA3-00E9D93DEBA4}" sibTransId="{E02BE3D0-378F-4B67-A965-A3C5502AED2B}"/>
    <dgm:cxn modelId="{A0203243-1095-4188-8F2A-C790C9633E19}" srcId="{4CF2EFE8-D0C0-4FDF-BFEC-4139720403FF}" destId="{C9535273-DB9E-4B95-9234-F7246400DA6D}" srcOrd="0" destOrd="0" parTransId="{ABA16D5B-4CEF-4FE2-B177-9EFF4289842A}" sibTransId="{D3BA2079-A2D4-4942-980D-E84D4FC5B77A}"/>
    <dgm:cxn modelId="{885375ED-FBA6-43F3-A2F4-8163BF39BBC8}" type="presOf" srcId="{6DE5CF06-1339-4FB6-85E7-6D40DACC3697}" destId="{9EB5C860-6D6D-4E72-836B-AE0F90A31824}" srcOrd="0" destOrd="3" presId="urn:microsoft.com/office/officeart/2005/8/layout/vList5"/>
    <dgm:cxn modelId="{5355012F-938D-419F-8E23-47C615286980}" srcId="{908A8AB9-4ABF-4813-914A-5EA489126AE5}" destId="{62B6E7BB-ADB6-4992-AB1E-CE5835F104CB}" srcOrd="2" destOrd="0" parTransId="{4811D080-FB79-4935-9BA9-E7D5F9625ACA}" sibTransId="{6184F3F7-430B-4BB9-9BA6-95EF0B16BA2E}"/>
    <dgm:cxn modelId="{35B501F1-AC14-4E70-9243-9310208D530A}" type="presOf" srcId="{62B6E7BB-ADB6-4992-AB1E-CE5835F104CB}" destId="{9EB5C860-6D6D-4E72-836B-AE0F90A31824}" srcOrd="0" destOrd="2" presId="urn:microsoft.com/office/officeart/2005/8/layout/vList5"/>
    <dgm:cxn modelId="{D9546B88-DDE2-4454-8587-C10B11C9956D}" type="presOf" srcId="{E3869429-C434-4AA0-8740-E982B4462465}" destId="{EA6347A5-9811-4E44-8429-676D9D160C3B}" srcOrd="0" destOrd="1" presId="urn:microsoft.com/office/officeart/2005/8/layout/vList5"/>
    <dgm:cxn modelId="{CC9219E3-C4C2-4A65-B787-106B1C43069D}" srcId="{4CF2EFE8-D0C0-4FDF-BFEC-4139720403FF}" destId="{9971880B-2406-48DE-95D1-0CC98F5EDB31}" srcOrd="2" destOrd="0" parTransId="{02200D39-941B-4A9F-91C8-4396C97AB0D7}" sibTransId="{A32D904B-B408-48BF-A164-E5542A0B5ED8}"/>
    <dgm:cxn modelId="{A239A40D-C575-488B-B3EB-CBCCBA8E5878}" type="presOf" srcId="{E9523853-959A-4DAC-A3C7-068959D73740}" destId="{9EB5C860-6D6D-4E72-836B-AE0F90A31824}" srcOrd="0" destOrd="0" presId="urn:microsoft.com/office/officeart/2005/8/layout/vList5"/>
    <dgm:cxn modelId="{2B629722-BD68-4F63-A038-74A35D7FFA69}" type="presOf" srcId="{C168EF29-2F67-4444-B787-05DE094241B2}" destId="{9EB5C860-6D6D-4E72-836B-AE0F90A31824}" srcOrd="0" destOrd="1" presId="urn:microsoft.com/office/officeart/2005/8/layout/vList5"/>
    <dgm:cxn modelId="{F3B037BC-B2F2-4E81-A276-37D513D536DC}" type="presOf" srcId="{4CF2EFE8-D0C0-4FDF-BFEC-4139720403FF}" destId="{EFD42D3D-6654-4190-B75F-F2958E1289F5}" srcOrd="0" destOrd="0" presId="urn:microsoft.com/office/officeart/2005/8/layout/vList5"/>
    <dgm:cxn modelId="{BA43AF49-FF87-44D0-9939-B7366A6667AB}" type="presParOf" srcId="{EFD42D3D-6654-4190-B75F-F2958E1289F5}" destId="{7539F7D2-0A0B-40A3-A24E-26163C5AA4B9}" srcOrd="0" destOrd="0" presId="urn:microsoft.com/office/officeart/2005/8/layout/vList5"/>
    <dgm:cxn modelId="{074107D2-EFF2-4B2C-902A-FBA65C0357C3}" type="presParOf" srcId="{7539F7D2-0A0B-40A3-A24E-26163C5AA4B9}" destId="{2842F941-47BD-4173-BF10-1BCDF21FC696}" srcOrd="0" destOrd="0" presId="urn:microsoft.com/office/officeart/2005/8/layout/vList5"/>
    <dgm:cxn modelId="{A9D15ABC-B4C3-4A4C-8866-B5520F768F3F}" type="presParOf" srcId="{7539F7D2-0A0B-40A3-A24E-26163C5AA4B9}" destId="{EA6347A5-9811-4E44-8429-676D9D160C3B}" srcOrd="1" destOrd="0" presId="urn:microsoft.com/office/officeart/2005/8/layout/vList5"/>
    <dgm:cxn modelId="{2DB5A483-2E4D-4E88-8AEA-623BCB12E3FB}" type="presParOf" srcId="{EFD42D3D-6654-4190-B75F-F2958E1289F5}" destId="{4084E321-5831-46AC-81A9-D09C9FFBE8CD}" srcOrd="1" destOrd="0" presId="urn:microsoft.com/office/officeart/2005/8/layout/vList5"/>
    <dgm:cxn modelId="{498B50D4-7E7F-403A-ADA3-AC9DAA592B65}" type="presParOf" srcId="{EFD42D3D-6654-4190-B75F-F2958E1289F5}" destId="{41771001-3C5D-4B44-BDCB-3D1C383563C6}" srcOrd="2" destOrd="0" presId="urn:microsoft.com/office/officeart/2005/8/layout/vList5"/>
    <dgm:cxn modelId="{D5A67AAE-8355-4790-A8A7-96005CD8FE0A}" type="presParOf" srcId="{41771001-3C5D-4B44-BDCB-3D1C383563C6}" destId="{A03E2DE9-CAFE-4C41-B48E-4D1EDD2140A4}" srcOrd="0" destOrd="0" presId="urn:microsoft.com/office/officeart/2005/8/layout/vList5"/>
    <dgm:cxn modelId="{C6DCA570-F4AC-4159-B1DE-B5E66BEC2E9E}" type="presParOf" srcId="{41771001-3C5D-4B44-BDCB-3D1C383563C6}" destId="{9EB5C860-6D6D-4E72-836B-AE0F90A31824}" srcOrd="1" destOrd="0" presId="urn:microsoft.com/office/officeart/2005/8/layout/vList5"/>
    <dgm:cxn modelId="{704F2E95-518A-4114-B16B-C06651C786F4}" type="presParOf" srcId="{EFD42D3D-6654-4190-B75F-F2958E1289F5}" destId="{196D40BB-A42F-4C10-86D5-53685480DE40}" srcOrd="3" destOrd="0" presId="urn:microsoft.com/office/officeart/2005/8/layout/vList5"/>
    <dgm:cxn modelId="{6EEDE198-066C-4761-A655-5AD5EBD14320}" type="presParOf" srcId="{EFD42D3D-6654-4190-B75F-F2958E1289F5}" destId="{97C9FBE1-E66F-4055-9E12-FDA34E5D7A54}" srcOrd="4" destOrd="0" presId="urn:microsoft.com/office/officeart/2005/8/layout/vList5"/>
    <dgm:cxn modelId="{AF5BD483-C2A3-432F-9075-7842ECB91AA4}" type="presParOf" srcId="{97C9FBE1-E66F-4055-9E12-FDA34E5D7A54}" destId="{70096DEF-764E-4FE4-9671-332129BAF4CB}" srcOrd="0" destOrd="0" presId="urn:microsoft.com/office/officeart/2005/8/layout/vList5"/>
    <dgm:cxn modelId="{335331AC-2604-481C-B878-93648C7151A2}" type="presParOf" srcId="{97C9FBE1-E66F-4055-9E12-FDA34E5D7A54}" destId="{8CA065ED-E8FA-4CD1-AD18-74F4F345295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18C701-0351-4C99-88F0-9F6C230821C4}">
      <dsp:nvSpPr>
        <dsp:cNvPr id="0" name=""/>
        <dsp:cNvSpPr/>
      </dsp:nvSpPr>
      <dsp:spPr>
        <a:xfrm>
          <a:off x="20708" y="44"/>
          <a:ext cx="3701230" cy="1039245"/>
        </a:xfrm>
        <a:prstGeom prst="roundRect">
          <a:avLst>
            <a:gd name="adj" fmla="val 10000"/>
          </a:avLst>
        </a:prstGeom>
        <a:solidFill>
          <a:srgbClr val="007A3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Acceptation Express- LEME</a:t>
          </a:r>
          <a:endParaRPr lang="en-US" sz="2800" b="1" kern="1200" dirty="0"/>
        </a:p>
      </dsp:txBody>
      <dsp:txXfrm>
        <a:off x="51146" y="30482"/>
        <a:ext cx="3640354" cy="978369"/>
      </dsp:txXfrm>
    </dsp:sp>
    <dsp:sp modelId="{EB8BC149-93A7-4DE3-831D-F1954B732066}">
      <dsp:nvSpPr>
        <dsp:cNvPr id="0" name=""/>
        <dsp:cNvSpPr/>
      </dsp:nvSpPr>
      <dsp:spPr>
        <a:xfrm>
          <a:off x="390831" y="1039289"/>
          <a:ext cx="370123" cy="7794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9433"/>
              </a:lnTo>
              <a:lnTo>
                <a:pt x="370123" y="779433"/>
              </a:lnTo>
            </a:path>
          </a:pathLst>
        </a:custGeom>
        <a:noFill/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DFA7B7-0FED-4E1F-BBD8-34D55A84F104}">
      <dsp:nvSpPr>
        <dsp:cNvPr id="0" name=""/>
        <dsp:cNvSpPr/>
      </dsp:nvSpPr>
      <dsp:spPr>
        <a:xfrm>
          <a:off x="760954" y="1299101"/>
          <a:ext cx="3062896" cy="10392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Projets</a:t>
          </a:r>
          <a:r>
            <a:rPr 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 simples</a:t>
          </a:r>
          <a:endParaRPr lang="en-US" sz="2400" b="1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791392" y="1329539"/>
        <a:ext cx="3002020" cy="978369"/>
      </dsp:txXfrm>
    </dsp:sp>
    <dsp:sp modelId="{159CB897-F93B-4FDA-B14A-8E3940913B25}">
      <dsp:nvSpPr>
        <dsp:cNvPr id="0" name=""/>
        <dsp:cNvSpPr/>
      </dsp:nvSpPr>
      <dsp:spPr>
        <a:xfrm>
          <a:off x="390831" y="1039289"/>
          <a:ext cx="370123" cy="21723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72349"/>
              </a:lnTo>
              <a:lnTo>
                <a:pt x="370123" y="2172349"/>
              </a:lnTo>
            </a:path>
          </a:pathLst>
        </a:custGeom>
        <a:noFill/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A59224-F7B2-4477-8328-5DAB2E7A2086}">
      <dsp:nvSpPr>
        <dsp:cNvPr id="0" name=""/>
        <dsp:cNvSpPr/>
      </dsp:nvSpPr>
      <dsp:spPr>
        <a:xfrm>
          <a:off x="760954" y="2598157"/>
          <a:ext cx="3361018" cy="122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Equipements</a:t>
          </a:r>
          <a:r>
            <a:rPr 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 et </a:t>
          </a:r>
          <a:r>
            <a:rPr lang="en-US" sz="2400" b="1" kern="1200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mesures</a:t>
          </a:r>
          <a:r>
            <a:rPr 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 </a:t>
          </a:r>
          <a:r>
            <a:rPr lang="en-US" sz="2400" b="1" kern="1200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préqualifiés</a:t>
          </a:r>
          <a:r>
            <a:rPr 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 – base de </a:t>
          </a:r>
          <a:r>
            <a:rPr lang="en-US" sz="2400" b="1" kern="1200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données</a:t>
          </a:r>
          <a:r>
            <a:rPr 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 “LEME*”</a:t>
          </a:r>
          <a:endParaRPr lang="en-US" sz="2400" b="1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796891" y="2634094"/>
        <a:ext cx="3289144" cy="1155090"/>
      </dsp:txXfrm>
    </dsp:sp>
    <dsp:sp modelId="{E62A3B6C-79CA-4BBA-A6F2-91888D07D821}">
      <dsp:nvSpPr>
        <dsp:cNvPr id="0" name=""/>
        <dsp:cNvSpPr/>
      </dsp:nvSpPr>
      <dsp:spPr>
        <a:xfrm>
          <a:off x="390831" y="1039289"/>
          <a:ext cx="370123" cy="35652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65265"/>
              </a:lnTo>
              <a:lnTo>
                <a:pt x="370123" y="3565265"/>
              </a:lnTo>
            </a:path>
          </a:pathLst>
        </a:custGeom>
        <a:noFill/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1B3A3E-631D-4E71-8B4A-FE9FAB414234}">
      <dsp:nvSpPr>
        <dsp:cNvPr id="0" name=""/>
        <dsp:cNvSpPr/>
      </dsp:nvSpPr>
      <dsp:spPr>
        <a:xfrm>
          <a:off x="760954" y="4084933"/>
          <a:ext cx="3331055" cy="10392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Jusqu’à</a:t>
          </a:r>
          <a:r>
            <a:rPr 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 €300 000 </a:t>
          </a:r>
          <a:endParaRPr lang="en-US" sz="2400" b="1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791392" y="4115371"/>
        <a:ext cx="3270179" cy="978369"/>
      </dsp:txXfrm>
    </dsp:sp>
    <dsp:sp modelId="{F3136598-6D47-4375-B4FD-3A91B20F77D1}">
      <dsp:nvSpPr>
        <dsp:cNvPr id="0" name=""/>
        <dsp:cNvSpPr/>
      </dsp:nvSpPr>
      <dsp:spPr>
        <a:xfrm>
          <a:off x="4241561" y="44"/>
          <a:ext cx="3779111" cy="1039245"/>
        </a:xfrm>
        <a:prstGeom prst="roundRect">
          <a:avLst>
            <a:gd name="adj" fmla="val 10000"/>
          </a:avLst>
        </a:prstGeom>
        <a:solidFill>
          <a:srgbClr val="007A3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Assistance </a:t>
          </a:r>
          <a:r>
            <a:rPr lang="en-US" sz="2800" b="1" kern="1200" dirty="0" err="1" smtClean="0"/>
            <a:t>complète</a:t>
          </a:r>
          <a:r>
            <a:rPr lang="en-US" sz="2800" b="1" kern="1200" dirty="0" smtClean="0"/>
            <a:t>-hors LEME</a:t>
          </a:r>
          <a:endParaRPr lang="en-US" sz="2800" b="1" kern="1200" dirty="0"/>
        </a:p>
      </dsp:txBody>
      <dsp:txXfrm>
        <a:off x="4271999" y="30482"/>
        <a:ext cx="3718235" cy="978369"/>
      </dsp:txXfrm>
    </dsp:sp>
    <dsp:sp modelId="{9D66815D-95E1-4CD3-9C4B-94105CF05F21}">
      <dsp:nvSpPr>
        <dsp:cNvPr id="0" name=""/>
        <dsp:cNvSpPr/>
      </dsp:nvSpPr>
      <dsp:spPr>
        <a:xfrm>
          <a:off x="4619472" y="1039289"/>
          <a:ext cx="377911" cy="7794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9433"/>
              </a:lnTo>
              <a:lnTo>
                <a:pt x="377911" y="779433"/>
              </a:lnTo>
            </a:path>
          </a:pathLst>
        </a:custGeom>
        <a:noFill/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299A65-2B55-4B22-8734-6631204BC8A1}">
      <dsp:nvSpPr>
        <dsp:cNvPr id="0" name=""/>
        <dsp:cNvSpPr/>
      </dsp:nvSpPr>
      <dsp:spPr>
        <a:xfrm>
          <a:off x="4997384" y="1299101"/>
          <a:ext cx="3300277" cy="10392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Grands</a:t>
          </a:r>
          <a:r>
            <a:rPr 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 </a:t>
          </a:r>
          <a:r>
            <a:rPr lang="en-US" sz="2400" b="1" kern="1200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projets</a:t>
          </a:r>
          <a:r>
            <a:rPr 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 / </a:t>
          </a:r>
          <a:r>
            <a:rPr lang="en-US" sz="2400" b="1" kern="1200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projets</a:t>
          </a:r>
          <a:r>
            <a:rPr 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 complexes</a:t>
          </a:r>
          <a:endParaRPr lang="en-US" sz="2400" b="1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5027822" y="1329539"/>
        <a:ext cx="3239401" cy="978369"/>
      </dsp:txXfrm>
    </dsp:sp>
    <dsp:sp modelId="{25E0AE57-7682-4A9C-9254-836692623E3B}">
      <dsp:nvSpPr>
        <dsp:cNvPr id="0" name=""/>
        <dsp:cNvSpPr/>
      </dsp:nvSpPr>
      <dsp:spPr>
        <a:xfrm>
          <a:off x="4619472" y="1039289"/>
          <a:ext cx="377911" cy="22473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47393"/>
              </a:lnTo>
              <a:lnTo>
                <a:pt x="377911" y="2247393"/>
              </a:lnTo>
            </a:path>
          </a:pathLst>
        </a:custGeom>
        <a:noFill/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F6006A-C446-47EF-9591-64CE950718F2}">
      <dsp:nvSpPr>
        <dsp:cNvPr id="0" name=""/>
        <dsp:cNvSpPr/>
      </dsp:nvSpPr>
      <dsp:spPr>
        <a:xfrm>
          <a:off x="4997384" y="2598157"/>
          <a:ext cx="3419466" cy="13770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Support </a:t>
          </a:r>
          <a:r>
            <a:rPr lang="en-US" sz="2400" b="1" kern="1200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clé</a:t>
          </a:r>
          <a:r>
            <a:rPr 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 en main avec </a:t>
          </a:r>
          <a:r>
            <a:rPr lang="en-US" sz="2400" b="1" kern="1200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visite</a:t>
          </a:r>
          <a:r>
            <a:rPr 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 (identification, </a:t>
          </a:r>
          <a:r>
            <a:rPr lang="en-US" sz="2400" b="1" kern="1200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évaluation</a:t>
          </a:r>
          <a:r>
            <a:rPr 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, </a:t>
          </a:r>
          <a:r>
            <a:rPr lang="en-US" sz="2400" b="1" kern="1200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demande</a:t>
          </a:r>
          <a:r>
            <a:rPr 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, </a:t>
          </a:r>
          <a:r>
            <a:rPr lang="en-US" sz="2400" b="1" kern="1200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vérification</a:t>
          </a:r>
          <a:r>
            <a:rPr 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)</a:t>
          </a:r>
        </a:p>
      </dsp:txBody>
      <dsp:txXfrm>
        <a:off x="5037716" y="2638489"/>
        <a:ext cx="3338802" cy="1296387"/>
      </dsp:txXfrm>
    </dsp:sp>
    <dsp:sp modelId="{F7790ED2-B95F-473A-A97B-684A3479204F}">
      <dsp:nvSpPr>
        <dsp:cNvPr id="0" name=""/>
        <dsp:cNvSpPr/>
      </dsp:nvSpPr>
      <dsp:spPr>
        <a:xfrm>
          <a:off x="4619472" y="1039289"/>
          <a:ext cx="377911" cy="37006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0648"/>
              </a:lnTo>
              <a:lnTo>
                <a:pt x="377911" y="3700648"/>
              </a:lnTo>
            </a:path>
          </a:pathLst>
        </a:custGeom>
        <a:noFill/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654B75-708C-4257-87A9-0A9666E7CC89}">
      <dsp:nvSpPr>
        <dsp:cNvPr id="0" name=""/>
        <dsp:cNvSpPr/>
      </dsp:nvSpPr>
      <dsp:spPr>
        <a:xfrm>
          <a:off x="4997384" y="4220315"/>
          <a:ext cx="3378212" cy="10392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solidFill>
                <a:schemeClr val="tx1">
                  <a:lumMod val="65000"/>
                  <a:lumOff val="35000"/>
                </a:schemeClr>
              </a:solidFill>
            </a:rPr>
            <a:t>Jusqu’à</a:t>
          </a:r>
          <a:r>
            <a:rPr 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 €5M</a:t>
          </a:r>
        </a:p>
      </dsp:txBody>
      <dsp:txXfrm>
        <a:off x="5027822" y="4250753"/>
        <a:ext cx="3317336" cy="9783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6347A5-9811-4E44-8429-676D9D160C3B}">
      <dsp:nvSpPr>
        <dsp:cNvPr id="0" name=""/>
        <dsp:cNvSpPr/>
      </dsp:nvSpPr>
      <dsp:spPr>
        <a:xfrm rot="5400000">
          <a:off x="5254568" y="-1719432"/>
          <a:ext cx="1124390" cy="5474600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Vérification éligibilité technique (consultant)</a:t>
          </a:r>
          <a:endParaRPr lang="fr-FR" sz="2000" kern="1200" noProof="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Vérification éligibilité financière (banque)</a:t>
          </a:r>
          <a:endParaRPr lang="fr-FR" sz="2000" kern="1200" noProof="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 rot="-5400000">
        <a:off x="3079463" y="510561"/>
        <a:ext cx="5419712" cy="1014614"/>
      </dsp:txXfrm>
    </dsp:sp>
    <dsp:sp modelId="{2842F941-47BD-4173-BF10-1BCDF21FC696}">
      <dsp:nvSpPr>
        <dsp:cNvPr id="0" name=""/>
        <dsp:cNvSpPr/>
      </dsp:nvSpPr>
      <dsp:spPr>
        <a:xfrm>
          <a:off x="34435" y="260333"/>
          <a:ext cx="3079463" cy="1656965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b="1" kern="1200" noProof="0" dirty="0" smtClean="0">
              <a:solidFill>
                <a:schemeClr val="tx1">
                  <a:lumMod val="65000"/>
                  <a:lumOff val="35000"/>
                </a:schemeClr>
              </a:solidFill>
            </a:rPr>
            <a:t>Pré-Evaluation Technique &amp; Financière</a:t>
          </a:r>
          <a:endParaRPr lang="fr-FR" sz="2800" b="1" kern="1200" noProof="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115321" y="341219"/>
        <a:ext cx="2917691" cy="1495193"/>
      </dsp:txXfrm>
    </dsp:sp>
    <dsp:sp modelId="{9EB5C860-6D6D-4E72-836B-AE0F90A31824}">
      <dsp:nvSpPr>
        <dsp:cNvPr id="0" name=""/>
        <dsp:cNvSpPr/>
      </dsp:nvSpPr>
      <dsp:spPr>
        <a:xfrm rot="5400000">
          <a:off x="4665404" y="262784"/>
          <a:ext cx="2291358" cy="5469254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Visite du site du projet</a:t>
          </a:r>
          <a:endParaRPr lang="fr-FR" sz="2000" kern="1200" noProof="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Evaluation technique: Audit énergétique, choix solutions, </a:t>
          </a:r>
          <a:r>
            <a:rPr lang="fr-FR" sz="2000" kern="1200" noProof="0" dirty="0" err="1" smtClean="0">
              <a:solidFill>
                <a:schemeClr val="tx1">
                  <a:lumMod val="85000"/>
                  <a:lumOff val="15000"/>
                </a:schemeClr>
              </a:solidFill>
            </a:rPr>
            <a:t>process</a:t>
          </a:r>
          <a:r>
            <a:rPr lang="fr-FR" sz="2000" kern="12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 achats…</a:t>
          </a:r>
          <a:endParaRPr lang="fr-FR" sz="2000" kern="1200" noProof="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Evaluation </a:t>
          </a:r>
          <a:r>
            <a:rPr lang="fr-FR" sz="2000" kern="1200" noProof="0" dirty="0" err="1" smtClean="0">
              <a:solidFill>
                <a:schemeClr val="tx1">
                  <a:lumMod val="85000"/>
                  <a:lumOff val="15000"/>
                </a:schemeClr>
              </a:solidFill>
            </a:rPr>
            <a:t>cashflows</a:t>
          </a:r>
          <a:r>
            <a:rPr lang="fr-FR" sz="2000" kern="12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 (BP, VNA, TRI, sensibilité)</a:t>
          </a:r>
          <a:endParaRPr lang="fr-FR" sz="2000" kern="1200" noProof="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Evaluation des risques divers et atténuation</a:t>
          </a:r>
          <a:endParaRPr lang="fr-FR" sz="2000" kern="1200" noProof="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Préparation des documents du projet</a:t>
          </a:r>
          <a:endParaRPr lang="fr-FR" sz="2000" kern="1200" noProof="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 rot="-5400000">
        <a:off x="3076457" y="1963587"/>
        <a:ext cx="5357399" cy="2067648"/>
      </dsp:txXfrm>
    </dsp:sp>
    <dsp:sp modelId="{A03E2DE9-CAFE-4C41-B48E-4D1EDD2140A4}">
      <dsp:nvSpPr>
        <dsp:cNvPr id="0" name=""/>
        <dsp:cNvSpPr/>
      </dsp:nvSpPr>
      <dsp:spPr>
        <a:xfrm>
          <a:off x="0" y="2198936"/>
          <a:ext cx="3076455" cy="1656965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b="1" kern="1200" noProof="0" dirty="0" smtClean="0">
              <a:solidFill>
                <a:schemeClr val="tx1">
                  <a:lumMod val="65000"/>
                  <a:lumOff val="35000"/>
                </a:schemeClr>
              </a:solidFill>
            </a:rPr>
            <a:t>Evaluation technique et financière</a:t>
          </a:r>
          <a:endParaRPr lang="fr-FR" sz="2800" b="1" kern="1200" noProof="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80886" y="2279822"/>
        <a:ext cx="2914683" cy="1495193"/>
      </dsp:txXfrm>
    </dsp:sp>
    <dsp:sp modelId="{8CA065ED-E8FA-4CD1-AD18-74F4F345295B}">
      <dsp:nvSpPr>
        <dsp:cNvPr id="0" name=""/>
        <dsp:cNvSpPr/>
      </dsp:nvSpPr>
      <dsp:spPr>
        <a:xfrm rot="5400000">
          <a:off x="5224338" y="2205309"/>
          <a:ext cx="1184849" cy="5474600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Vérification de l’exécution du projet</a:t>
          </a:r>
          <a:endParaRPr lang="fr-FR" sz="2000" kern="1200" noProof="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noProof="0" dirty="0" smtClean="0">
              <a:solidFill>
                <a:schemeClr val="tx1">
                  <a:lumMod val="85000"/>
                  <a:lumOff val="15000"/>
                </a:schemeClr>
              </a:solidFill>
            </a:rPr>
            <a:t>Préparation des documents pour subvention  </a:t>
          </a:r>
          <a:endParaRPr lang="fr-FR" sz="2000" kern="1200" noProof="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 rot="-5400000">
        <a:off x="3079463" y="4408024"/>
        <a:ext cx="5416760" cy="1069169"/>
      </dsp:txXfrm>
    </dsp:sp>
    <dsp:sp modelId="{70096DEF-764E-4FE4-9671-332129BAF4CB}">
      <dsp:nvSpPr>
        <dsp:cNvPr id="0" name=""/>
        <dsp:cNvSpPr/>
      </dsp:nvSpPr>
      <dsp:spPr>
        <a:xfrm>
          <a:off x="0" y="4114127"/>
          <a:ext cx="3079463" cy="1656965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rgbClr val="007A3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b="1" kern="1200" noProof="0" dirty="0" smtClean="0">
              <a:solidFill>
                <a:schemeClr val="tx1">
                  <a:lumMod val="65000"/>
                  <a:lumOff val="35000"/>
                </a:schemeClr>
              </a:solidFill>
            </a:rPr>
            <a:t>Monitoring</a:t>
          </a:r>
          <a:endParaRPr lang="fr-FR" sz="2800" b="1" kern="1200" noProof="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80886" y="4195013"/>
        <a:ext cx="2917691" cy="14951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14A946-7CCE-4003-A1D2-96D0EEA2453C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514976-C7FB-4CFC-8451-9A5EE696DAC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21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37173-CB7B-44AC-9210-5FA58E6F77F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2038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37173-CB7B-44AC-9210-5FA58E6F77F4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1456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37173-CB7B-44AC-9210-5FA58E6F77F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1456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37173-CB7B-44AC-9210-5FA58E6F77F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1456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37173-CB7B-44AC-9210-5FA58E6F77F4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14566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37173-CB7B-44AC-9210-5FA58E6F77F4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14566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37173-CB7B-44AC-9210-5FA58E6F77F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14566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spcAft>
                <a:spcPts val="600"/>
              </a:spcAft>
              <a:buClr>
                <a:srgbClr val="339933"/>
              </a:buClr>
              <a:buFont typeface="Wingdings" pitchFamily="2" charset="2"/>
              <a:buChar char="§"/>
            </a:pPr>
            <a:r>
              <a:rPr lang="fr-FR" sz="2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 outil qui</a:t>
            </a:r>
            <a:r>
              <a:rPr lang="fr-FR" sz="26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permet de donner des informations sur la ligne qui renverra au produit BCP.</a:t>
            </a:r>
          </a:p>
          <a:p>
            <a:pPr marL="342900" indent="-342900">
              <a:spcAft>
                <a:spcPts val="600"/>
              </a:spcAft>
              <a:buClr>
                <a:srgbClr val="339933"/>
              </a:buClr>
              <a:buFont typeface="Wingdings" pitchFamily="2" charset="2"/>
              <a:buChar char="§"/>
            </a:pPr>
            <a:r>
              <a:rPr lang="fr-FR" sz="26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 </a:t>
            </a:r>
            <a:r>
              <a:rPr lang="fr-FR" sz="26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MorSEFF</a:t>
            </a:r>
            <a:r>
              <a:rPr lang="fr-FR" sz="26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peut </a:t>
            </a:r>
            <a:r>
              <a:rPr lang="fr-FR" sz="26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etre</a:t>
            </a:r>
            <a:r>
              <a:rPr lang="fr-FR" sz="26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une référence pour « </a:t>
            </a:r>
            <a:r>
              <a:rPr lang="fr-FR" sz="26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brander</a:t>
            </a:r>
            <a:r>
              <a:rPr lang="fr-FR" sz="26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votre produit »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37173-CB7B-44AC-9210-5FA58E6F77F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14566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</a:t>
            </a:r>
            <a:r>
              <a:rPr lang="en-US" baseline="0" dirty="0" smtClean="0"/>
              <a:t> site </a:t>
            </a:r>
            <a:r>
              <a:rPr lang="en-US" baseline="0" dirty="0" err="1" smtClean="0"/>
              <a:t>présente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37173-CB7B-44AC-9210-5FA58E6F77F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14566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37" lvl="2" indent="0">
              <a:spcBef>
                <a:spcPts val="1200"/>
              </a:spcBef>
              <a:buClr>
                <a:srgbClr val="007A3D"/>
              </a:buClr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Evaluation </a:t>
            </a: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énergétique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audit, type de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consommation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opportunités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d’économie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…</a:t>
            </a:r>
          </a:p>
          <a:p>
            <a:pPr marL="185737" lvl="2" indent="0">
              <a:spcBef>
                <a:spcPts val="1200"/>
              </a:spcBef>
              <a:buClr>
                <a:srgbClr val="007A3D"/>
              </a:buClr>
              <a:buFont typeface="Wingdings" pitchFamily="2" charset="2"/>
              <a:buNone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Evaluation des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différents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choix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techniques </a:t>
            </a: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optimaux</a:t>
            </a:r>
            <a:endParaRPr lang="en-US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5737" lvl="2" indent="0">
              <a:spcBef>
                <a:spcPts val="1200"/>
              </a:spcBef>
              <a:buClr>
                <a:srgbClr val="007A3D"/>
              </a:buClr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Evaluation technique &amp; </a:t>
            </a: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financière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des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choix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effectués</a:t>
            </a:r>
            <a:endParaRPr lang="en-US" sz="2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5737" lvl="2" indent="0">
              <a:spcBef>
                <a:spcPts val="1200"/>
              </a:spcBef>
              <a:buClr>
                <a:srgbClr val="007A3D"/>
              </a:buClr>
              <a:buFont typeface="Wingdings" pitchFamily="2" charset="2"/>
              <a:buNone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Identification des </a:t>
            </a: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risques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potentiels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pour </a:t>
            </a: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l’installation</a:t>
            </a:r>
            <a:endParaRPr lang="en-US" sz="2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5737" lvl="2" indent="0">
              <a:spcBef>
                <a:spcPts val="1200"/>
              </a:spcBef>
              <a:buClr>
                <a:srgbClr val="007A3D"/>
              </a:buClr>
              <a:buFont typeface="Wingdings" pitchFamily="2" charset="2"/>
              <a:buNone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Recommendations pour les </a:t>
            </a: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autorisations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requises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pour la construction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ou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l’exécution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du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projet</a:t>
            </a:r>
            <a:endParaRPr lang="en-US" sz="2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85737" lvl="2" indent="0">
              <a:spcBef>
                <a:spcPts val="1200"/>
              </a:spcBef>
              <a:buClr>
                <a:srgbClr val="007A3D"/>
              </a:buClr>
              <a:buFont typeface="Wingdings" pitchFamily="2" charset="2"/>
              <a:buNone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Recommendations pour la </a:t>
            </a: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sélection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d’équipement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support pour les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achats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/procurement (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coût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avantage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disponibilité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SAV…)</a:t>
            </a:r>
          </a:p>
          <a:p>
            <a:pPr marL="185737" lvl="2" indent="0">
              <a:spcBef>
                <a:spcPts val="1200"/>
              </a:spcBef>
              <a:buClr>
                <a:srgbClr val="007A3D"/>
              </a:buClr>
              <a:buFont typeface="Wingdings" pitchFamily="2" charset="2"/>
              <a:buNone/>
            </a:pP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Analyse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Financière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723900" lvl="1" indent="-368300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Revue des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données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du </a:t>
            </a:r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business plan 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l’Emprunteur</a:t>
            </a: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23900" lvl="1" indent="-368300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Analyse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du </a:t>
            </a:r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Cash flow 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économies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&amp;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autres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avantages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 </a:t>
            </a:r>
          </a:p>
          <a:p>
            <a:pPr marL="723900" lvl="1" indent="-368300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Critères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</a:t>
            </a:r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decision </a:t>
            </a:r>
            <a:r>
              <a:rPr lang="en-US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d’investissement</a:t>
            </a:r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(VNA, TRI,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Période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Remboursement</a:t>
            </a: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55600" lvl="1" indent="0">
              <a:buClr>
                <a:srgbClr val="C00000"/>
              </a:buClr>
              <a:buFont typeface="Arial" pitchFamily="34" charset="0"/>
              <a:buNone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Evaluation du </a:t>
            </a: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risque</a:t>
            </a:r>
            <a:endParaRPr lang="en-US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23900" lvl="1" indent="-368300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Ressources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énergétiques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(prix,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disponibilité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etc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723900" lvl="1" indent="-368300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Technologie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coûts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incompatibilités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…)</a:t>
            </a:r>
          </a:p>
          <a:p>
            <a:pPr marL="723900" lvl="1" indent="-368300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Environnement, santé &amp;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sécurité</a:t>
            </a: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23900" lvl="1" indent="-368300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Risque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construction et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capacité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d’installation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du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projet</a:t>
            </a: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23900" lvl="1" indent="-368300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Maintenance SAV &amp;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disponibilité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des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pièces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détachées</a:t>
            </a: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23900" lvl="1" indent="-368300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Risques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Marché (reprises, prix) </a:t>
            </a:r>
            <a:endPara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spcBef>
                <a:spcPts val="600"/>
              </a:spcBef>
              <a:buClr>
                <a:srgbClr val="008000"/>
              </a:buClr>
              <a:buFont typeface="Wingdings" pitchFamily="2" charset="2"/>
              <a:buChar char="§"/>
            </a:pPr>
            <a:r>
              <a:rPr lang="en-GB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Analyse de </a:t>
            </a:r>
            <a:r>
              <a:rPr lang="en-GB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Sensibilité</a:t>
            </a:r>
            <a:r>
              <a:rPr lang="en-GB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(revenue, </a:t>
            </a:r>
            <a:r>
              <a:rPr lang="en-GB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économies</a:t>
            </a:r>
            <a:r>
              <a:rPr lang="en-GB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…)</a:t>
            </a:r>
          </a:p>
          <a:p>
            <a:pPr marL="342900" indent="-342900">
              <a:spcBef>
                <a:spcPts val="600"/>
              </a:spcBef>
              <a:buClr>
                <a:srgbClr val="008000"/>
              </a:buClr>
              <a:buFont typeface="Wingdings" pitchFamily="2" charset="2"/>
              <a:buChar char="§"/>
            </a:pPr>
            <a:r>
              <a:rPr lang="en-GB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Revue des </a:t>
            </a:r>
            <a:r>
              <a:rPr lang="en-GB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facteurs</a:t>
            </a:r>
            <a:r>
              <a:rPr lang="en-GB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d’atténuation</a:t>
            </a:r>
            <a:r>
              <a:rPr lang="en-GB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du </a:t>
            </a:r>
            <a:r>
              <a:rPr lang="en-GB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risque</a:t>
            </a:r>
            <a:endParaRPr lang="en-US" sz="2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42937" lvl="2" indent="-457200">
              <a:spcBef>
                <a:spcPts val="1200"/>
              </a:spcBef>
              <a:buClr>
                <a:srgbClr val="007A3D"/>
              </a:buClr>
              <a:buFont typeface="Wingdings" pitchFamily="2" charset="2"/>
              <a:buChar char="§"/>
            </a:pPr>
            <a:endParaRPr lang="en-US" sz="2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37173-CB7B-44AC-9210-5FA58E6F77F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1456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D96-3009-AF4D-BA12-AE7C64C48B75}" type="datetimeFigureOut">
              <a:rPr lang="fr-FR" smtClean="0"/>
              <a:t>12/07/2017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A0084-1165-4545-BCB1-F79640A23F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7843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D96-3009-AF4D-BA12-AE7C64C48B75}" type="datetimeFigureOut">
              <a:rPr lang="fr-FR" smtClean="0"/>
              <a:t>12/07/2017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A0084-1165-4545-BCB1-F79640A23F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7302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D96-3009-AF4D-BA12-AE7C64C48B75}" type="datetimeFigureOut">
              <a:rPr lang="fr-FR" smtClean="0"/>
              <a:t>12/07/2017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A0084-1165-4545-BCB1-F79640A23F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9427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Single 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Ideally your title should fit on one line.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16" name="Text Placeholder 6" descr="First level - paragraph text&#10;Second level - bullet 1&#10;Third level - bullet 2&#10;&#10;No more than 100 words per slide"/>
          <p:cNvSpPr>
            <a:spLocks noGrp="1"/>
          </p:cNvSpPr>
          <p:nvPr>
            <p:ph type="body" sz="quarter" idx="13"/>
          </p:nvPr>
        </p:nvSpPr>
        <p:spPr>
          <a:xfrm>
            <a:off x="717550" y="2160588"/>
            <a:ext cx="7202485" cy="3779410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2000">
                <a:solidFill>
                  <a:schemeClr val="tx1"/>
                </a:solidFill>
                <a:latin typeface="Franklin Gothic Book"/>
                <a:cs typeface="Franklin Gothic Book"/>
              </a:defRPr>
            </a:lvl1pPr>
            <a:lvl2pPr marL="179388" marR="0" indent="-179388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charset="0"/>
              <a:buChar char="•"/>
              <a:tabLst/>
              <a:defRPr>
                <a:solidFill>
                  <a:schemeClr val="tx1"/>
                </a:solidFill>
                <a:latin typeface="Franklin Gothic Book"/>
                <a:ea typeface="Franklin Gothic Book"/>
                <a:cs typeface="Franklin Gothic Book"/>
              </a:defRPr>
            </a:lvl2pPr>
            <a:lvl3pPr marL="360000" marR="0" indent="-1800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>
                <a:solidFill>
                  <a:schemeClr val="tx1"/>
                </a:solidFill>
                <a:latin typeface="Franklin Gothic Book"/>
                <a:ea typeface="Franklin Gothic Book"/>
                <a:cs typeface="Franklin Gothic Book"/>
              </a:defRPr>
            </a:lvl3pPr>
            <a:lvl4pPr marL="540000" marR="0" indent="-1800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>
                <a:latin typeface="Franklin Gothic Book"/>
                <a:ea typeface="Franklin Gothic Book"/>
                <a:cs typeface="Franklin Gothic Book"/>
              </a:defRPr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Arial" pitchFamily="34" charset="0"/>
                <a:ea typeface="ＭＳ Ｐゴシック" charset="0"/>
                <a:cs typeface="Arial" pitchFamily="34" charset="0"/>
              </a:rPr>
              <a:t>Click to edit Master text styles</a:t>
            </a:r>
          </a:p>
          <a:p>
            <a:pPr marL="179388" marR="0" lvl="1" indent="-179388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Arial" pitchFamily="34" charset="0"/>
                <a:ea typeface="Arial" charset="0"/>
                <a:cs typeface="Arial" pitchFamily="34" charset="0"/>
              </a:rPr>
              <a:t>Second level</a:t>
            </a:r>
          </a:p>
          <a:p>
            <a:pPr marL="360000" marR="0" lvl="2" indent="-1800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Arial" pitchFamily="34" charset="0"/>
                <a:ea typeface="Arial" charset="0"/>
                <a:cs typeface="Arial" pitchFamily="34" charset="0"/>
              </a:rPr>
              <a:t>Third level</a:t>
            </a:r>
          </a:p>
          <a:p>
            <a:pPr marL="540000" marR="0" lvl="3" indent="-1800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Arial" pitchFamily="34" charset="0"/>
                <a:ea typeface="Arial" charset="0"/>
                <a:cs typeface="Arial" pitchFamily="34" charset="0"/>
              </a:rPr>
              <a:t>Fourth level</a:t>
            </a:r>
          </a:p>
        </p:txBody>
      </p:sp>
      <p:cxnSp>
        <p:nvCxnSpPr>
          <p:cNvPr id="166" name="Straight Connector 165"/>
          <p:cNvCxnSpPr/>
          <p:nvPr userDrawn="1"/>
        </p:nvCxnSpPr>
        <p:spPr>
          <a:xfrm>
            <a:off x="-3084" y="1709193"/>
            <a:ext cx="9147084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Date Placeholder 3"/>
          <p:cNvSpPr>
            <a:spLocks noGrp="1"/>
          </p:cNvSpPr>
          <p:nvPr>
            <p:ph type="dt" sz="half" idx="2"/>
          </p:nvPr>
        </p:nvSpPr>
        <p:spPr>
          <a:xfrm>
            <a:off x="719136" y="6480000"/>
            <a:ext cx="1871664" cy="3780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800">
                <a:solidFill>
                  <a:schemeClr val="accent1"/>
                </a:solidFill>
              </a:defRPr>
            </a:lvl1pPr>
          </a:lstStyle>
          <a:p>
            <a:fld id="{826E6311-2987-4476-86A9-8903B5C57F32}" type="datetime4">
              <a:rPr lang="en-GB" smtClean="0"/>
              <a:pPr/>
              <a:t>12 July 2017</a:t>
            </a:fld>
            <a:endParaRPr lang="en-GB" dirty="0"/>
          </a:p>
        </p:txBody>
      </p:sp>
      <p:sp>
        <p:nvSpPr>
          <p:cNvPr id="5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38499" y="6480000"/>
            <a:ext cx="2879725" cy="3780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en-GB" smtClean="0"/>
              <a:t>© European Bank for Reconstruction and Development 2012</a:t>
            </a:r>
            <a:endParaRPr lang="en-GB" dirty="0"/>
          </a:p>
        </p:txBody>
      </p:sp>
      <p:sp>
        <p:nvSpPr>
          <p:cNvPr id="5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9567" y="6480000"/>
            <a:ext cx="360002" cy="378000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71F9F866-B438-9445-8D9F-1F8FF6608833}" type="slidenum">
              <a:rPr lang="en-GB" smtClean="0"/>
              <a:pPr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2317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D96-3009-AF4D-BA12-AE7C64C48B75}" type="datetimeFigureOut">
              <a:rPr lang="fr-FR" smtClean="0"/>
              <a:t>12/07/2017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A0084-1165-4545-BCB1-F79640A23F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2354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D96-3009-AF4D-BA12-AE7C64C48B75}" type="datetimeFigureOut">
              <a:rPr lang="fr-FR" smtClean="0"/>
              <a:t>12/07/2017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A0084-1165-4545-BCB1-F79640A23F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3658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D96-3009-AF4D-BA12-AE7C64C48B75}" type="datetimeFigureOut">
              <a:rPr lang="fr-FR" smtClean="0"/>
              <a:t>12/07/2017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A0084-1165-4545-BCB1-F79640A23F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068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D96-3009-AF4D-BA12-AE7C64C48B75}" type="datetimeFigureOut">
              <a:rPr lang="fr-FR" smtClean="0"/>
              <a:t>12/07/2017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A0084-1165-4545-BCB1-F79640A23F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6922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D96-3009-AF4D-BA12-AE7C64C48B75}" type="datetimeFigureOut">
              <a:rPr lang="fr-FR" smtClean="0"/>
              <a:t>12/07/2017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A0084-1165-4545-BCB1-F79640A23F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1791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D96-3009-AF4D-BA12-AE7C64C48B75}" type="datetimeFigureOut">
              <a:rPr lang="fr-FR" smtClean="0"/>
              <a:t>12/07/2017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A0084-1165-4545-BCB1-F79640A23F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0433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D96-3009-AF4D-BA12-AE7C64C48B75}" type="datetimeFigureOut">
              <a:rPr lang="fr-FR" smtClean="0"/>
              <a:t>12/07/2017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A0084-1165-4545-BCB1-F79640A23F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495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D96-3009-AF4D-BA12-AE7C64C48B75}" type="datetimeFigureOut">
              <a:rPr lang="fr-FR" smtClean="0"/>
              <a:t>12/07/2017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A0084-1165-4545-BCB1-F79640A23F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428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E0D96-3009-AF4D-BA12-AE7C64C48B75}" type="datetimeFigureOut">
              <a:rPr lang="fr-FR" smtClean="0"/>
              <a:t>12/07/2017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A0084-1165-4545-BCB1-F79640A23F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3424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hyperlink" Target="http://virtualmedia.ma/morseffv3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9" Type="http://schemas.openxmlformats.org/officeDocument/2006/relationships/image" Target="../media/image45.png"/><Relationship Id="rId3" Type="http://schemas.openxmlformats.org/officeDocument/2006/relationships/image" Target="../media/image9.jpeg"/><Relationship Id="rId21" Type="http://schemas.openxmlformats.org/officeDocument/2006/relationships/image" Target="../media/image27.png"/><Relationship Id="rId34" Type="http://schemas.openxmlformats.org/officeDocument/2006/relationships/image" Target="../media/image40.png"/><Relationship Id="rId42" Type="http://schemas.openxmlformats.org/officeDocument/2006/relationships/image" Target="../media/image48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33" Type="http://schemas.openxmlformats.org/officeDocument/2006/relationships/image" Target="../media/image39.png"/><Relationship Id="rId38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35.png"/><Relationship Id="rId41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32" Type="http://schemas.openxmlformats.org/officeDocument/2006/relationships/image" Target="../media/image38.png"/><Relationship Id="rId37" Type="http://schemas.openxmlformats.org/officeDocument/2006/relationships/image" Target="../media/image43.png"/><Relationship Id="rId40" Type="http://schemas.openxmlformats.org/officeDocument/2006/relationships/image" Target="../media/image46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36" Type="http://schemas.openxmlformats.org/officeDocument/2006/relationships/image" Target="../media/image42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37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Relationship Id="rId30" Type="http://schemas.openxmlformats.org/officeDocument/2006/relationships/image" Target="../media/image36.png"/><Relationship Id="rId35" Type="http://schemas.openxmlformats.org/officeDocument/2006/relationships/image" Target="../media/image41.png"/><Relationship Id="rId4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932" y="5769368"/>
            <a:ext cx="1856212" cy="8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Donec tellus enim, fermentum et sollicitudin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5" r="3172"/>
          <a:stretch/>
        </p:blipFill>
        <p:spPr bwMode="auto">
          <a:xfrm>
            <a:off x="282250" y="1593008"/>
            <a:ext cx="8322198" cy="19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148" y="5697344"/>
            <a:ext cx="1339132" cy="8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" descr="W:\09_LOGOS\EBRD_LOGOS\EBRD Blue Logos\PNG\EBRD blue 12mm (E)_Cro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733256"/>
            <a:ext cx="1706545" cy="86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415" y="5661248"/>
            <a:ext cx="936001" cy="7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 descr="EU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805265"/>
            <a:ext cx="1044000" cy="70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ZoneTexte 13"/>
          <p:cNvSpPr txBox="1"/>
          <p:nvPr/>
        </p:nvSpPr>
        <p:spPr>
          <a:xfrm>
            <a:off x="179512" y="5394702"/>
            <a:ext cx="15034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Soutenue</a:t>
            </a:r>
            <a:r>
              <a:rPr lang="fr-F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par:</a:t>
            </a:r>
            <a:endParaRPr lang="fr-FR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2076153" y="5394702"/>
            <a:ext cx="1667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Développée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par:</a:t>
            </a:r>
            <a:endParaRPr lang="fr-FR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5220072" y="5394702"/>
            <a:ext cx="1944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 coopération avec:</a:t>
            </a:r>
            <a:endParaRPr lang="fr-FR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99" b="21931"/>
          <a:stretch/>
        </p:blipFill>
        <p:spPr bwMode="auto">
          <a:xfrm>
            <a:off x="71712" y="314791"/>
            <a:ext cx="3283724" cy="12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126261" y="638825"/>
            <a:ext cx="5554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Ligne </a:t>
            </a:r>
            <a:r>
              <a:rPr lang="en-US" sz="2400" b="1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Marocaine</a:t>
            </a:r>
            <a:r>
              <a:rPr lang="en-US" sz="24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pour </a:t>
            </a:r>
            <a:r>
              <a:rPr lang="en-US" sz="2400" b="1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l’Energie</a:t>
            </a:r>
            <a:r>
              <a:rPr lang="en-US" sz="24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Durable</a:t>
            </a:r>
            <a:endParaRPr lang="en-US" sz="24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323528" y="3595663"/>
            <a:ext cx="8208912" cy="4616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Présentation Générale</a:t>
            </a:r>
            <a:endParaRPr lang="fr-FR" sz="2400" b="1" dirty="0">
              <a:solidFill>
                <a:schemeClr val="bg1"/>
              </a:solidFill>
            </a:endParaRPr>
          </a:p>
        </p:txBody>
      </p:sp>
      <p:cxnSp>
        <p:nvCxnSpPr>
          <p:cNvPr id="17" name="Connecteur droit 16"/>
          <p:cNvCxnSpPr/>
          <p:nvPr/>
        </p:nvCxnSpPr>
        <p:spPr>
          <a:xfrm>
            <a:off x="8244408" y="3464792"/>
            <a:ext cx="0" cy="1044328"/>
          </a:xfrm>
          <a:prstGeom prst="line">
            <a:avLst/>
          </a:prstGeom>
          <a:ln w="161925">
            <a:solidFill>
              <a:srgbClr val="007A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901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467544" y="116632"/>
            <a:ext cx="8208912" cy="646331"/>
          </a:xfrm>
          <a:prstGeom prst="rect">
            <a:avLst/>
          </a:prstGeom>
          <a:solidFill>
            <a:srgbClr val="828585"/>
          </a:solidFill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Approche « Sur Mesure »</a:t>
            </a:r>
            <a:endParaRPr lang="fr-FR" sz="3600" b="1" dirty="0">
              <a:solidFill>
                <a:schemeClr val="bg1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7010400" y="6448203"/>
            <a:ext cx="2133600" cy="365125"/>
          </a:xfrm>
        </p:spPr>
        <p:txBody>
          <a:bodyPr/>
          <a:lstStyle/>
          <a:p>
            <a:fld id="{8EADCBAA-B8DD-40BD-A565-47872207DC0B}" type="slidenum">
              <a:rPr lang="fr-FR" smtClean="0"/>
              <a:t>10</a:t>
            </a:fld>
            <a:endParaRPr lang="fr-FR"/>
          </a:p>
        </p:txBody>
      </p:sp>
      <p:cxnSp>
        <p:nvCxnSpPr>
          <p:cNvPr id="6" name="Connecteur droit 5"/>
          <p:cNvCxnSpPr/>
          <p:nvPr/>
        </p:nvCxnSpPr>
        <p:spPr>
          <a:xfrm>
            <a:off x="8375048" y="44624"/>
            <a:ext cx="0" cy="792088"/>
          </a:xfrm>
          <a:prstGeom prst="line">
            <a:avLst/>
          </a:prstGeom>
          <a:ln w="161925">
            <a:solidFill>
              <a:srgbClr val="007A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590" y="6309320"/>
            <a:ext cx="1800000" cy="462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4029693749"/>
              </p:ext>
            </p:extLst>
          </p:nvPr>
        </p:nvGraphicFramePr>
        <p:xfrm>
          <a:off x="238897" y="1025608"/>
          <a:ext cx="8437559" cy="5274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Rectangle 1"/>
          <p:cNvSpPr/>
          <p:nvPr/>
        </p:nvSpPr>
        <p:spPr>
          <a:xfrm>
            <a:off x="734862" y="6336588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*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1034944" y="6336588"/>
            <a:ext cx="4660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List of Eligible Measures &amp; Equipment</a:t>
            </a:r>
            <a:endParaRPr lang="en-US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45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467544" y="116632"/>
            <a:ext cx="8208912" cy="646331"/>
          </a:xfrm>
          <a:prstGeom prst="rect">
            <a:avLst/>
          </a:prstGeom>
          <a:solidFill>
            <a:srgbClr val="828585"/>
          </a:solidFill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Site dédié– www.morseff.com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7010400" y="6448203"/>
            <a:ext cx="2133600" cy="365125"/>
          </a:xfrm>
        </p:spPr>
        <p:txBody>
          <a:bodyPr/>
          <a:lstStyle/>
          <a:p>
            <a:fld id="{8EADCBAA-B8DD-40BD-A565-47872207DC0B}" type="slidenum">
              <a:rPr lang="fr-FR" smtClean="0"/>
              <a:t>11</a:t>
            </a:fld>
            <a:endParaRPr lang="fr-FR"/>
          </a:p>
        </p:txBody>
      </p:sp>
      <p:cxnSp>
        <p:nvCxnSpPr>
          <p:cNvPr id="6" name="Connecteur droit 5"/>
          <p:cNvCxnSpPr/>
          <p:nvPr/>
        </p:nvCxnSpPr>
        <p:spPr>
          <a:xfrm>
            <a:off x="8375048" y="44624"/>
            <a:ext cx="0" cy="792088"/>
          </a:xfrm>
          <a:prstGeom prst="line">
            <a:avLst/>
          </a:prstGeom>
          <a:ln w="16192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590" y="6309320"/>
            <a:ext cx="1800000" cy="462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0" t="10378" r="13548" b="3676"/>
          <a:stretch/>
        </p:blipFill>
        <p:spPr bwMode="auto">
          <a:xfrm>
            <a:off x="1959570" y="1293506"/>
            <a:ext cx="7308000" cy="5327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86497" y="1293507"/>
            <a:ext cx="1729946" cy="23393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claire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des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avantages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éligibilité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type </a:t>
            </a:r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d’équipements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procédure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demande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…</a:t>
            </a:r>
          </a:p>
        </p:txBody>
      </p:sp>
      <p:cxnSp>
        <p:nvCxnSpPr>
          <p:cNvPr id="20" name="Connecteur droit avec flèche 19"/>
          <p:cNvCxnSpPr/>
          <p:nvPr/>
        </p:nvCxnSpPr>
        <p:spPr>
          <a:xfrm>
            <a:off x="1322173" y="3632886"/>
            <a:ext cx="637397" cy="60548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>
            <a:off x="1322173" y="3632886"/>
            <a:ext cx="637397" cy="7908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>
            <a:off x="1322173" y="3632886"/>
            <a:ext cx="637397" cy="19400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/>
          <p:nvPr/>
        </p:nvCxnSpPr>
        <p:spPr>
          <a:xfrm>
            <a:off x="1322173" y="3632886"/>
            <a:ext cx="637397" cy="14457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207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7010400" y="6448203"/>
            <a:ext cx="2133600" cy="365125"/>
          </a:xfrm>
        </p:spPr>
        <p:txBody>
          <a:bodyPr/>
          <a:lstStyle/>
          <a:p>
            <a:fld id="{8EADCBAA-B8DD-40BD-A565-47872207DC0B}" type="slidenum">
              <a:rPr lang="fr-FR" smtClean="0"/>
              <a:t>12</a:t>
            </a:fld>
            <a:endParaRPr lang="fr-FR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590" y="6309320"/>
            <a:ext cx="1800000" cy="462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4" t="10013" r="30777" b="3730"/>
          <a:stretch/>
        </p:blipFill>
        <p:spPr bwMode="auto">
          <a:xfrm>
            <a:off x="2323101" y="886149"/>
            <a:ext cx="6300000" cy="596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61784" y="2754884"/>
            <a:ext cx="1643448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Equipements</a:t>
            </a:r>
            <a:r>
              <a:rPr lang="en-US" b="1" dirty="0" smtClean="0"/>
              <a:t> et </a:t>
            </a:r>
            <a:r>
              <a:rPr lang="en-US" b="1" dirty="0" err="1" smtClean="0"/>
              <a:t>Fournisseurs</a:t>
            </a:r>
            <a:r>
              <a:rPr lang="en-US" b="1" dirty="0" smtClean="0"/>
              <a:t> </a:t>
            </a:r>
            <a:r>
              <a:rPr lang="en-US" b="1" dirty="0" err="1" smtClean="0"/>
              <a:t>Eligibles</a:t>
            </a:r>
            <a:r>
              <a:rPr lang="en-US" b="1" dirty="0" smtClean="0"/>
              <a:t> Par </a:t>
            </a:r>
            <a:r>
              <a:rPr lang="en-US" b="1" dirty="0" err="1" smtClean="0"/>
              <a:t>Secteur</a:t>
            </a:r>
            <a:r>
              <a:rPr lang="en-US" b="1" dirty="0" smtClean="0"/>
              <a:t> et </a:t>
            </a:r>
            <a:r>
              <a:rPr lang="en-US" b="1" dirty="0" err="1" smtClean="0"/>
              <a:t>Branche</a:t>
            </a:r>
            <a:r>
              <a:rPr lang="en-US" b="1" dirty="0" smtClean="0"/>
              <a:t> </a:t>
            </a:r>
            <a:r>
              <a:rPr lang="en-US" b="1" dirty="0" err="1" smtClean="0"/>
              <a:t>d’Activités</a:t>
            </a:r>
            <a:endParaRPr lang="en-US" dirty="0"/>
          </a:p>
        </p:txBody>
      </p:sp>
      <p:cxnSp>
        <p:nvCxnSpPr>
          <p:cNvPr id="3" name="Connecteur droit avec flèche 2"/>
          <p:cNvCxnSpPr/>
          <p:nvPr/>
        </p:nvCxnSpPr>
        <p:spPr>
          <a:xfrm>
            <a:off x="1729946" y="3459892"/>
            <a:ext cx="593155" cy="7723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 flipV="1">
            <a:off x="1729946" y="1915297"/>
            <a:ext cx="593124" cy="15445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1729946" y="3459892"/>
            <a:ext cx="642952" cy="26443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1729946" y="3459892"/>
            <a:ext cx="519415" cy="30808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467544" y="116632"/>
            <a:ext cx="8208912" cy="646331"/>
          </a:xfrm>
          <a:prstGeom prst="rect">
            <a:avLst/>
          </a:prstGeom>
          <a:solidFill>
            <a:srgbClr val="828585"/>
          </a:solidFill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Axe 3- Site dédié– www.morseff.com</a:t>
            </a:r>
          </a:p>
        </p:txBody>
      </p:sp>
      <p:cxnSp>
        <p:nvCxnSpPr>
          <p:cNvPr id="14" name="Connecteur droit 13"/>
          <p:cNvCxnSpPr/>
          <p:nvPr/>
        </p:nvCxnSpPr>
        <p:spPr>
          <a:xfrm>
            <a:off x="8375048" y="44624"/>
            <a:ext cx="0" cy="792088"/>
          </a:xfrm>
          <a:prstGeom prst="line">
            <a:avLst/>
          </a:prstGeom>
          <a:ln w="16192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042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467544" y="116632"/>
            <a:ext cx="8208912" cy="646331"/>
          </a:xfrm>
          <a:prstGeom prst="rect">
            <a:avLst/>
          </a:prstGeom>
          <a:solidFill>
            <a:srgbClr val="828585"/>
          </a:solidFill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Evaluation Technique Grands Projets</a:t>
            </a:r>
            <a:endParaRPr lang="fr-FR" sz="3600" b="1" dirty="0">
              <a:solidFill>
                <a:schemeClr val="bg1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7010400" y="6448203"/>
            <a:ext cx="2133600" cy="365125"/>
          </a:xfrm>
        </p:spPr>
        <p:txBody>
          <a:bodyPr/>
          <a:lstStyle/>
          <a:p>
            <a:fld id="{8EADCBAA-B8DD-40BD-A565-47872207DC0B}" type="slidenum">
              <a:rPr lang="fr-FR" smtClean="0"/>
              <a:t>13</a:t>
            </a:fld>
            <a:endParaRPr lang="fr-FR"/>
          </a:p>
        </p:txBody>
      </p:sp>
      <p:cxnSp>
        <p:nvCxnSpPr>
          <p:cNvPr id="6" name="Connecteur droit 5"/>
          <p:cNvCxnSpPr/>
          <p:nvPr/>
        </p:nvCxnSpPr>
        <p:spPr>
          <a:xfrm>
            <a:off x="8375048" y="44624"/>
            <a:ext cx="0" cy="792088"/>
          </a:xfrm>
          <a:prstGeom prst="line">
            <a:avLst/>
          </a:prstGeom>
          <a:ln w="16192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590" y="6309320"/>
            <a:ext cx="1800000" cy="462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770179775"/>
              </p:ext>
            </p:extLst>
          </p:nvPr>
        </p:nvGraphicFramePr>
        <p:xfrm>
          <a:off x="324466" y="779677"/>
          <a:ext cx="8554064" cy="577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Flèche vers le bas 1"/>
          <p:cNvSpPr/>
          <p:nvPr/>
        </p:nvSpPr>
        <p:spPr>
          <a:xfrm>
            <a:off x="1715999" y="2740808"/>
            <a:ext cx="268120" cy="210065"/>
          </a:xfrm>
          <a:prstGeom prst="downArrow">
            <a:avLst/>
          </a:prstGeom>
          <a:solidFill>
            <a:srgbClr val="007A3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èche vers le bas 7"/>
          <p:cNvSpPr/>
          <p:nvPr/>
        </p:nvSpPr>
        <p:spPr>
          <a:xfrm>
            <a:off x="1783619" y="4668807"/>
            <a:ext cx="259492" cy="210065"/>
          </a:xfrm>
          <a:prstGeom prst="downArrow">
            <a:avLst/>
          </a:prstGeom>
          <a:solidFill>
            <a:srgbClr val="007A3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36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7004564" y="6463241"/>
            <a:ext cx="2133600" cy="365125"/>
          </a:xfrm>
        </p:spPr>
        <p:txBody>
          <a:bodyPr/>
          <a:lstStyle/>
          <a:p>
            <a:fld id="{8EADCBAA-B8DD-40BD-A565-47872207DC0B}" type="slidenum">
              <a:rPr lang="fr-FR" smtClean="0"/>
              <a:t>14</a:t>
            </a:fld>
            <a:endParaRPr lang="fr-FR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5" y="6348646"/>
            <a:ext cx="1680296" cy="4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21618" y="929588"/>
            <a:ext cx="6918296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>
                <a:solidFill>
                  <a:schemeClr val="bg1">
                    <a:lumMod val="75000"/>
                  </a:schemeClr>
                </a:solidFill>
              </a:rPr>
              <a:t>Introduction </a:t>
            </a:r>
            <a:r>
              <a:rPr lang="fr-FR" sz="3200" b="1" dirty="0" smtClean="0">
                <a:solidFill>
                  <a:schemeClr val="bg1">
                    <a:lumMod val="75000"/>
                  </a:schemeClr>
                </a:solidFill>
              </a:rPr>
              <a:t>aux </a:t>
            </a:r>
            <a:r>
              <a:rPr lang="fr-FR" sz="3200" b="1" dirty="0" err="1" smtClean="0">
                <a:solidFill>
                  <a:schemeClr val="bg1">
                    <a:lumMod val="75000"/>
                  </a:schemeClr>
                </a:solidFill>
              </a:rPr>
              <a:t>SEFFs</a:t>
            </a:r>
            <a:r>
              <a:rPr lang="fr-FR" sz="3200" b="1" dirty="0" smtClean="0">
                <a:solidFill>
                  <a:schemeClr val="bg1">
                    <a:lumMod val="75000"/>
                  </a:schemeClr>
                </a:solidFill>
              </a:rPr>
              <a:t> de la BERD</a:t>
            </a:r>
            <a:endParaRPr lang="fr-FR" sz="32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21618" y="2604868"/>
            <a:ext cx="828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>
                <a:solidFill>
                  <a:schemeClr val="bg1">
                    <a:lumMod val="75000"/>
                  </a:schemeClr>
                </a:solidFill>
              </a:rPr>
              <a:t>L’Assistance Technique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29048" y="1780877"/>
            <a:ext cx="828454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 smtClean="0">
                <a:solidFill>
                  <a:schemeClr val="bg1">
                    <a:lumMod val="75000"/>
                  </a:schemeClr>
                </a:solidFill>
              </a:rPr>
              <a:t>Le Dispositif</a:t>
            </a:r>
            <a:endParaRPr lang="fr-FR" sz="32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33164" y="3471273"/>
            <a:ext cx="8284548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Etudes de cas</a:t>
            </a:r>
            <a:endParaRPr lang="fr-FR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89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C:\Users\HP\Desktop\Morseff\safiland\photos\20160504_17192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88640"/>
            <a:ext cx="4103861" cy="1979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 4" descr="C:\Users\HP\Desktop\Morseff\safiland\photos\20160504_1733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5" y="2403192"/>
            <a:ext cx="4118060" cy="1889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 5" descr="C:\Users\HP\Desktop\Morseff\safiland\photos\20160504_17341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509120"/>
            <a:ext cx="4118061" cy="1763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07504" y="1275725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C</a:t>
            </a:r>
            <a:r>
              <a:rPr lang="fr-FR" dirty="0" smtClean="0"/>
              <a:t>ultures </a:t>
            </a:r>
            <a:r>
              <a:rPr lang="fr-FR" dirty="0"/>
              <a:t>sous serre de divers produits: melon, tomates, cornichons, poivrons etc. </a:t>
            </a:r>
            <a:endParaRPr lang="fr-FR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smtClean="0"/>
              <a:t>Superficie: 190 </a:t>
            </a:r>
            <a:r>
              <a:rPr lang="fr-FR" dirty="0"/>
              <a:t>ha de serres irriguées par 4 stations de pompage</a:t>
            </a:r>
            <a:r>
              <a:rPr lang="fr-FR" dirty="0" smtClean="0"/>
              <a:t>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smtClean="0"/>
              <a:t>6 </a:t>
            </a:r>
            <a:r>
              <a:rPr lang="fr-FR" dirty="0"/>
              <a:t>puits d'un débit moyen de 10 à 12 litres/second à une profondeur de 120 mètres</a:t>
            </a:r>
            <a:r>
              <a:rPr lang="fr-FR" dirty="0" smtClean="0"/>
              <a:t>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4 bassins: un grand bassin 26 000 m</a:t>
            </a:r>
            <a:r>
              <a:rPr lang="fr-FR" baseline="30000" dirty="0"/>
              <a:t>3</a:t>
            </a:r>
            <a:r>
              <a:rPr lang="fr-FR" dirty="0"/>
              <a:t> et 3 bassins de 2500 m</a:t>
            </a:r>
            <a:r>
              <a:rPr lang="fr-FR" baseline="30000" dirty="0"/>
              <a:t>3</a:t>
            </a:r>
            <a:r>
              <a:rPr lang="fr-FR" dirty="0"/>
              <a:t> </a:t>
            </a:r>
            <a:r>
              <a:rPr lang="fr-FR" dirty="0" smtClean="0"/>
              <a:t>chacun</a:t>
            </a:r>
            <a:endParaRPr lang="fr-F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8444"/>
            <a:ext cx="291465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0" t="25293" r="46732" b="12455"/>
          <a:stretch/>
        </p:blipFill>
        <p:spPr bwMode="auto">
          <a:xfrm>
            <a:off x="368432" y="3830531"/>
            <a:ext cx="4050144" cy="296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205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006" y="1767006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P</a:t>
            </a:r>
            <a:r>
              <a:rPr lang="fr-FR" dirty="0" smtClean="0"/>
              <a:t>roduction </a:t>
            </a:r>
            <a:r>
              <a:rPr lang="fr-FR" dirty="0"/>
              <a:t>annuelle </a:t>
            </a:r>
            <a:r>
              <a:rPr lang="fr-FR" dirty="0" smtClean="0"/>
              <a:t>est </a:t>
            </a:r>
            <a:r>
              <a:rPr lang="fr-FR" dirty="0"/>
              <a:t>d'environ </a:t>
            </a:r>
            <a:r>
              <a:rPr lang="fr-FR" dirty="0" smtClean="0"/>
              <a:t>                1 </a:t>
            </a:r>
            <a:r>
              <a:rPr lang="fr-FR" dirty="0"/>
              <a:t>110 560 </a:t>
            </a:r>
            <a:r>
              <a:rPr lang="fr-FR" dirty="0" smtClean="0"/>
              <a:t>kWh/an.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smtClean="0"/>
              <a:t>Gain</a:t>
            </a:r>
            <a:r>
              <a:rPr lang="fr-FR" b="1" dirty="0" smtClean="0"/>
              <a:t> 961 </a:t>
            </a:r>
            <a:r>
              <a:rPr lang="fr-FR" b="1" dirty="0"/>
              <a:t>811</a:t>
            </a:r>
            <a:r>
              <a:rPr lang="fr-FR" dirty="0"/>
              <a:t> </a:t>
            </a:r>
            <a:r>
              <a:rPr lang="fr-FR" dirty="0" err="1" smtClean="0"/>
              <a:t>Dh</a:t>
            </a:r>
            <a:r>
              <a:rPr lang="fr-FR" dirty="0" smtClean="0"/>
              <a:t>/an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smtClean="0"/>
              <a:t>Investissement : 4 </a:t>
            </a:r>
            <a:r>
              <a:rPr lang="fr-FR" dirty="0"/>
              <a:t>908 301 </a:t>
            </a:r>
            <a:r>
              <a:rPr lang="fr-FR" dirty="0" err="1"/>
              <a:t>Dhs</a:t>
            </a:r>
            <a:r>
              <a:rPr lang="fr-FR" dirty="0"/>
              <a:t> </a:t>
            </a:r>
            <a:endParaRPr lang="fr-FR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err="1" smtClean="0"/>
              <a:t>Pay</a:t>
            </a:r>
            <a:r>
              <a:rPr lang="fr-FR" dirty="0" smtClean="0"/>
              <a:t> back: 7,1 ans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smtClean="0"/>
              <a:t>TRI: 17,25 %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smtClean="0"/>
              <a:t>Durée de crédit sur 7 ans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smtClean="0"/>
              <a:t>Durée de vie des équipements: 20 ans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smtClean="0"/>
              <a:t>VAN: 4 960 000 </a:t>
            </a:r>
            <a:r>
              <a:rPr lang="fr-FR" dirty="0" err="1" smtClean="0"/>
              <a:t>Dhs</a:t>
            </a:r>
            <a:endParaRPr lang="fr-FR" dirty="0"/>
          </a:p>
        </p:txBody>
      </p:sp>
      <p:pic>
        <p:nvPicPr>
          <p:cNvPr id="9" name="Imag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5976" y="1084720"/>
            <a:ext cx="4706631" cy="3856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347673" y="5293517"/>
            <a:ext cx="30076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Panneaux montés sur </a:t>
            </a:r>
            <a:r>
              <a:rPr lang="fr-FR" dirty="0" smtClean="0"/>
              <a:t>chariots</a:t>
            </a:r>
          </a:p>
          <a:p>
            <a:pPr algn="ctr"/>
            <a:r>
              <a:rPr lang="fr-FR" dirty="0" smtClean="0"/>
              <a:t>440 </a:t>
            </a:r>
            <a:r>
              <a:rPr lang="fr-FR" dirty="0" err="1" smtClean="0"/>
              <a:t>kWc</a:t>
            </a:r>
            <a:endParaRPr lang="fr-FR" dirty="0" smtClean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8444"/>
            <a:ext cx="291465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370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7504" y="263691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I</a:t>
            </a:r>
            <a:r>
              <a:rPr lang="fr-FR" dirty="0" smtClean="0"/>
              <a:t>mportation </a:t>
            </a:r>
            <a:r>
              <a:rPr lang="fr-FR" dirty="0"/>
              <a:t>et l’élevage de bovins pour la production laitière</a:t>
            </a:r>
            <a:r>
              <a:rPr lang="fr-FR" dirty="0" smtClean="0"/>
              <a:t>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La ferme a une capacité de 500 vaches et produira environ plus de 5 475 tonnes de lait par </a:t>
            </a:r>
            <a:r>
              <a:rPr lang="fr-FR" dirty="0" smtClean="0"/>
              <a:t>an.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00B050"/>
                </a:solidFill>
              </a:rPr>
              <a:t>Albane sahel (</a:t>
            </a:r>
            <a:r>
              <a:rPr lang="fr-FR" sz="3600" b="1" dirty="0" err="1" smtClean="0">
                <a:solidFill>
                  <a:srgbClr val="00B050"/>
                </a:solidFill>
              </a:rPr>
              <a:t>Had</a:t>
            </a:r>
            <a:r>
              <a:rPr lang="fr-FR" sz="3600" b="1" dirty="0" smtClean="0">
                <a:solidFill>
                  <a:srgbClr val="00B050"/>
                </a:solidFill>
              </a:rPr>
              <a:t> </a:t>
            </a:r>
            <a:r>
              <a:rPr lang="fr-FR" sz="3600" b="1" dirty="0" err="1" smtClean="0">
                <a:solidFill>
                  <a:srgbClr val="00B050"/>
                </a:solidFill>
              </a:rPr>
              <a:t>Soualem</a:t>
            </a:r>
            <a:r>
              <a:rPr lang="fr-FR" sz="3600" b="1" dirty="0" smtClean="0">
                <a:solidFill>
                  <a:srgbClr val="00B050"/>
                </a:solidFill>
              </a:rPr>
              <a:t>)</a:t>
            </a:r>
            <a:endParaRPr lang="fr-FR" sz="3600" b="1" dirty="0">
              <a:solidFill>
                <a:srgbClr val="00B050"/>
              </a:solidFill>
            </a:endParaRPr>
          </a:p>
        </p:txBody>
      </p:sp>
      <p:pic>
        <p:nvPicPr>
          <p:cNvPr id="9" name="Picture 8" descr="C:\Users\HP\Desktop\Morseff\Albane\20160718_174222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1196752"/>
            <a:ext cx="4000162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C:\Users\HP\Desktop\Morseff\Albane\20160718_170621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725" y="3068960"/>
            <a:ext cx="4000162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C:\Users\HP\Desktop\Morseff\Albane\20160718_171030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5048567"/>
            <a:ext cx="4000162" cy="17415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987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00B050"/>
                </a:solidFill>
              </a:rPr>
              <a:t>Albane sahel (</a:t>
            </a:r>
            <a:r>
              <a:rPr lang="fr-FR" sz="3600" b="1" dirty="0" err="1" smtClean="0">
                <a:solidFill>
                  <a:srgbClr val="00B050"/>
                </a:solidFill>
              </a:rPr>
              <a:t>Had</a:t>
            </a:r>
            <a:r>
              <a:rPr lang="fr-FR" sz="3600" b="1" dirty="0" smtClean="0">
                <a:solidFill>
                  <a:srgbClr val="00B050"/>
                </a:solidFill>
              </a:rPr>
              <a:t> </a:t>
            </a:r>
            <a:r>
              <a:rPr lang="fr-FR" sz="3600" b="1" dirty="0" err="1" smtClean="0">
                <a:solidFill>
                  <a:srgbClr val="00B050"/>
                </a:solidFill>
              </a:rPr>
              <a:t>Soualem</a:t>
            </a:r>
            <a:r>
              <a:rPr lang="fr-FR" sz="3600" b="1" dirty="0" smtClean="0">
                <a:solidFill>
                  <a:srgbClr val="00B050"/>
                </a:solidFill>
              </a:rPr>
              <a:t>)</a:t>
            </a:r>
            <a:endParaRPr lang="fr-FR" sz="3600" b="1" dirty="0">
              <a:solidFill>
                <a:srgbClr val="00B050"/>
              </a:solidFill>
            </a:endParaRPr>
          </a:p>
        </p:txBody>
      </p:sp>
      <p:pic>
        <p:nvPicPr>
          <p:cNvPr id="12" name="Picture 11" descr="C:\Users\HP\Desktop\Morseff\Albane\photos\20161129_16253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0931" y="1418494"/>
            <a:ext cx="4409947" cy="241165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179512" y="1188889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Production annuelle est d'environ </a:t>
            </a:r>
            <a:r>
              <a:rPr lang="fr-FR" dirty="0" smtClean="0"/>
              <a:t>15 300 </a:t>
            </a:r>
            <a:r>
              <a:rPr lang="fr-FR" dirty="0"/>
              <a:t>kWh/an.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Gain</a:t>
            </a:r>
            <a:r>
              <a:rPr lang="fr-FR" b="1" dirty="0"/>
              <a:t> </a:t>
            </a:r>
            <a:r>
              <a:rPr lang="fr-FR" dirty="0" smtClean="0"/>
              <a:t>13 770  </a:t>
            </a:r>
            <a:r>
              <a:rPr lang="fr-FR" dirty="0" err="1" smtClean="0"/>
              <a:t>Dh</a:t>
            </a:r>
            <a:r>
              <a:rPr lang="fr-FR" dirty="0" smtClean="0"/>
              <a:t>/an</a:t>
            </a:r>
            <a:endParaRPr lang="fr-FR" dirty="0"/>
          </a:p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Investissement : </a:t>
            </a:r>
            <a:r>
              <a:rPr lang="fr-FR" dirty="0" smtClean="0"/>
              <a:t>108  000 </a:t>
            </a:r>
            <a:r>
              <a:rPr lang="fr-FR" dirty="0" err="1" smtClean="0"/>
              <a:t>Dhs</a:t>
            </a:r>
            <a:r>
              <a:rPr lang="fr-FR" dirty="0" smtClean="0"/>
              <a:t> </a:t>
            </a:r>
            <a:endParaRPr lang="fr-FR" dirty="0"/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err="1"/>
              <a:t>Pay</a:t>
            </a:r>
            <a:r>
              <a:rPr lang="fr-FR" dirty="0"/>
              <a:t> back: </a:t>
            </a:r>
            <a:r>
              <a:rPr lang="fr-FR" dirty="0" smtClean="0"/>
              <a:t>7,7 </a:t>
            </a:r>
            <a:r>
              <a:rPr lang="fr-FR" dirty="0"/>
              <a:t>ans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TRI: </a:t>
            </a:r>
            <a:r>
              <a:rPr lang="fr-FR" dirty="0" smtClean="0"/>
              <a:t>10,1 </a:t>
            </a:r>
            <a:r>
              <a:rPr lang="fr-FR" dirty="0"/>
              <a:t>%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Durée de crédit sur 7 ans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Durée de vie des équipements: 20 ans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VAN: </a:t>
            </a:r>
            <a:r>
              <a:rPr lang="fr-FR" dirty="0" smtClean="0"/>
              <a:t>22 000 </a:t>
            </a:r>
            <a:r>
              <a:rPr lang="fr-FR" dirty="0" err="1"/>
              <a:t>Dhs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5779800" y="3861048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Panneaux 9</a:t>
            </a:r>
            <a:r>
              <a:rPr lang="fr-FR" dirty="0" smtClean="0"/>
              <a:t> </a:t>
            </a:r>
            <a:r>
              <a:rPr lang="fr-FR" dirty="0" err="1"/>
              <a:t>kWc</a:t>
            </a:r>
            <a:endParaRPr lang="fr-FR" dirty="0"/>
          </a:p>
        </p:txBody>
      </p:sp>
      <p:pic>
        <p:nvPicPr>
          <p:cNvPr id="2050" name="Picture 2" descr="Résultat de recherche d'images pour &quot;pompage solaire photovoltaique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852664"/>
            <a:ext cx="2320255" cy="264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9676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4" t="19556" r="24734" b="10686"/>
          <a:stretch/>
        </p:blipFill>
        <p:spPr bwMode="auto">
          <a:xfrm>
            <a:off x="0" y="0"/>
            <a:ext cx="9143999" cy="689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885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467544" y="131380"/>
            <a:ext cx="8208912" cy="646331"/>
          </a:xfrm>
          <a:prstGeom prst="rect">
            <a:avLst/>
          </a:prstGeom>
          <a:solidFill>
            <a:srgbClr val="828585"/>
          </a:solidFill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Ordre du Jour</a:t>
            </a:r>
            <a:endParaRPr lang="fr-FR" sz="3600" b="1" dirty="0">
              <a:solidFill>
                <a:schemeClr val="bg1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346984" y="1268776"/>
            <a:ext cx="828454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Introduction aux </a:t>
            </a:r>
            <a:r>
              <a:rPr lang="fr-FR" sz="3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SEFFs</a:t>
            </a:r>
            <a:r>
              <a:rPr lang="fr-F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la BERD</a:t>
            </a:r>
            <a:endParaRPr lang="fr-FR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 Dispositif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L’Assistance Technique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Etudes de cas</a:t>
            </a:r>
            <a:endParaRPr lang="fr-FR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7010400" y="6448203"/>
            <a:ext cx="2133600" cy="365125"/>
          </a:xfrm>
        </p:spPr>
        <p:txBody>
          <a:bodyPr/>
          <a:lstStyle/>
          <a:p>
            <a:fld id="{8EADCBAA-B8DD-40BD-A565-47872207DC0B}" type="slidenum">
              <a:rPr lang="fr-FR" smtClean="0"/>
              <a:t>2</a:t>
            </a:fld>
            <a:endParaRPr lang="fr-FR"/>
          </a:p>
        </p:txBody>
      </p:sp>
      <p:cxnSp>
        <p:nvCxnSpPr>
          <p:cNvPr id="6" name="Connecteur droit 5"/>
          <p:cNvCxnSpPr/>
          <p:nvPr/>
        </p:nvCxnSpPr>
        <p:spPr>
          <a:xfrm>
            <a:off x="8375048" y="59372"/>
            <a:ext cx="0" cy="792088"/>
          </a:xfrm>
          <a:prstGeom prst="line">
            <a:avLst/>
          </a:prstGeom>
          <a:ln w="161925">
            <a:solidFill>
              <a:srgbClr val="007A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590" y="6309320"/>
            <a:ext cx="1800000" cy="462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202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59" t="19758" r="18046" b="15927"/>
          <a:stretch/>
        </p:blipFill>
        <p:spPr bwMode="auto">
          <a:xfrm>
            <a:off x="0" y="1"/>
            <a:ext cx="912879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338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0" t="20564" r="24848" b="10282"/>
          <a:stretch/>
        </p:blipFill>
        <p:spPr bwMode="auto">
          <a:xfrm>
            <a:off x="0" y="1"/>
            <a:ext cx="9143999" cy="686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078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467544" y="116632"/>
            <a:ext cx="8208912" cy="646331"/>
          </a:xfrm>
          <a:prstGeom prst="rect">
            <a:avLst/>
          </a:prstGeom>
          <a:solidFill>
            <a:srgbClr val="828585"/>
          </a:solidFill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Contact</a:t>
            </a:r>
            <a:endParaRPr lang="fr-FR" sz="3600" b="1" dirty="0">
              <a:solidFill>
                <a:schemeClr val="bg1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259492" y="1001252"/>
            <a:ext cx="879801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lvl="1">
              <a:spcBef>
                <a:spcPts val="600"/>
              </a:spcBef>
              <a:buClr>
                <a:srgbClr val="C00000"/>
              </a:buClr>
            </a:pPr>
            <a:endParaRPr lang="en-US" sz="32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55600" lvl="1">
              <a:spcBef>
                <a:spcPts val="600"/>
              </a:spcBef>
              <a:buClr>
                <a:srgbClr val="C00000"/>
              </a:buClr>
            </a:pP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55600" lvl="1">
              <a:spcBef>
                <a:spcPts val="600"/>
              </a:spcBef>
              <a:buClr>
                <a:srgbClr val="C00000"/>
              </a:buClr>
            </a:pPr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						</a:t>
            </a:r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71 </a:t>
            </a:r>
            <a:r>
              <a:rPr lang="en-US" sz="3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Bd</a:t>
            </a:r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d’Anfa</a:t>
            </a: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55600" lvl="1">
              <a:spcBef>
                <a:spcPts val="600"/>
              </a:spcBef>
              <a:buClr>
                <a:srgbClr val="C00000"/>
              </a:buClr>
            </a:pPr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						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8ème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étage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37</a:t>
            </a:r>
          </a:p>
          <a:p>
            <a:pPr marL="355600" lvl="1">
              <a:spcBef>
                <a:spcPts val="600"/>
              </a:spcBef>
              <a:buClr>
                <a:srgbClr val="C00000"/>
              </a:buCl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					Casablanca 20000</a:t>
            </a:r>
          </a:p>
          <a:p>
            <a:pPr marL="2184400" lvl="5">
              <a:spcBef>
                <a:spcPts val="600"/>
              </a:spcBef>
              <a:buClr>
                <a:srgbClr val="C00000"/>
              </a:buClr>
            </a:pPr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		05 22-43-07-75</a:t>
            </a:r>
          </a:p>
          <a:p>
            <a:pPr marL="2184400" lvl="5">
              <a:spcBef>
                <a:spcPts val="600"/>
              </a:spcBef>
              <a:buClr>
                <a:srgbClr val="C00000"/>
              </a:buClr>
            </a:pP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	contact@dai.com</a:t>
            </a:r>
          </a:p>
          <a:p>
            <a:pPr marL="2184400" lvl="5">
              <a:spcBef>
                <a:spcPts val="600"/>
              </a:spcBef>
              <a:buClr>
                <a:srgbClr val="C00000"/>
              </a:buClr>
            </a:pP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55600" lvl="1">
              <a:spcBef>
                <a:spcPts val="600"/>
              </a:spcBef>
              <a:buClr>
                <a:srgbClr val="C00000"/>
              </a:buClr>
            </a:pPr>
            <a:endParaRPr lang="en-US" sz="2400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7010400" y="6448203"/>
            <a:ext cx="2133600" cy="365125"/>
          </a:xfrm>
        </p:spPr>
        <p:txBody>
          <a:bodyPr/>
          <a:lstStyle/>
          <a:p>
            <a:fld id="{8EADCBAA-B8DD-40BD-A565-47872207DC0B}" type="slidenum">
              <a:rPr lang="fr-FR" smtClean="0"/>
              <a:t>22</a:t>
            </a:fld>
            <a:endParaRPr lang="fr-FR"/>
          </a:p>
        </p:txBody>
      </p:sp>
      <p:cxnSp>
        <p:nvCxnSpPr>
          <p:cNvPr id="6" name="Connecteur droit 5"/>
          <p:cNvCxnSpPr/>
          <p:nvPr/>
        </p:nvCxnSpPr>
        <p:spPr>
          <a:xfrm>
            <a:off x="8375048" y="44624"/>
            <a:ext cx="0" cy="792088"/>
          </a:xfrm>
          <a:prstGeom prst="line">
            <a:avLst/>
          </a:prstGeom>
          <a:ln w="16192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72112"/>
            <a:ext cx="2660459" cy="68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305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330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7004564" y="6463241"/>
            <a:ext cx="2133600" cy="365125"/>
          </a:xfrm>
        </p:spPr>
        <p:txBody>
          <a:bodyPr/>
          <a:lstStyle/>
          <a:p>
            <a:fld id="{8EADCBAA-B8DD-40BD-A565-47872207DC0B}" type="slidenum">
              <a:rPr lang="fr-FR" smtClean="0"/>
              <a:t>3</a:t>
            </a:fld>
            <a:endParaRPr lang="fr-FR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5" y="6348646"/>
            <a:ext cx="1680296" cy="4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21618" y="929588"/>
            <a:ext cx="6918296" cy="584775"/>
          </a:xfrm>
          <a:prstGeom prst="rect">
            <a:avLst/>
          </a:prstGeom>
          <a:solidFill>
            <a:schemeClr val="bg1"/>
          </a:solidFill>
          <a:ln w="19050">
            <a:solidFill>
              <a:srgbClr val="007A3D"/>
            </a:solidFill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Introduction </a:t>
            </a:r>
            <a:r>
              <a:rPr lang="fr-F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aux </a:t>
            </a:r>
            <a:r>
              <a:rPr lang="fr-FR" sz="3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SEFFs</a:t>
            </a:r>
            <a:r>
              <a:rPr lang="fr-F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la BERD</a:t>
            </a:r>
            <a:endParaRPr lang="fr-FR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44013" y="1676557"/>
            <a:ext cx="828454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 smtClean="0">
                <a:solidFill>
                  <a:schemeClr val="bg1">
                    <a:lumMod val="75000"/>
                  </a:schemeClr>
                </a:solidFill>
              </a:rPr>
              <a:t>Le Dispositif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 smtClean="0">
                <a:solidFill>
                  <a:schemeClr val="bg1">
                    <a:lumMod val="75000"/>
                  </a:schemeClr>
                </a:solidFill>
              </a:rPr>
              <a:t>L’Assistance Technique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>
                <a:solidFill>
                  <a:schemeClr val="bg1">
                    <a:lumMod val="75000"/>
                  </a:schemeClr>
                </a:solidFill>
              </a:rPr>
              <a:t>Etudes de cas</a:t>
            </a:r>
          </a:p>
        </p:txBody>
      </p:sp>
    </p:spTree>
    <p:extLst>
      <p:ext uri="{BB962C8B-B14F-4D97-AF65-F5344CB8AC3E}">
        <p14:creationId xmlns:p14="http://schemas.microsoft.com/office/powerpoint/2010/main" val="103978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467544" y="131380"/>
            <a:ext cx="8208912" cy="646331"/>
          </a:xfrm>
          <a:prstGeom prst="rect">
            <a:avLst/>
          </a:prstGeom>
          <a:solidFill>
            <a:srgbClr val="828585"/>
          </a:solidFill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Introduction</a:t>
            </a:r>
            <a:endParaRPr lang="fr-FR" sz="3600" b="1" dirty="0">
              <a:solidFill>
                <a:schemeClr val="bg1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346984" y="1016675"/>
            <a:ext cx="8284548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lvl="1" indent="-358775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2050" b="1" dirty="0">
                <a:latin typeface="Arial" charset="0"/>
                <a:cs typeface="Arial" charset="0"/>
              </a:rPr>
              <a:t>Initiative commune de 4 </a:t>
            </a:r>
            <a:r>
              <a:rPr lang="fr-FR" sz="2050" b="1" dirty="0" err="1">
                <a:latin typeface="Arial" charset="0"/>
                <a:cs typeface="Arial" charset="0"/>
              </a:rPr>
              <a:t>IFDs</a:t>
            </a:r>
            <a:r>
              <a:rPr lang="fr-FR" sz="2050" b="1" dirty="0">
                <a:latin typeface="Arial" charset="0"/>
                <a:cs typeface="Arial" charset="0"/>
              </a:rPr>
              <a:t> </a:t>
            </a:r>
            <a:r>
              <a:rPr lang="fr-FR" sz="2050" dirty="0">
                <a:latin typeface="Arial" charset="0"/>
                <a:cs typeface="Arial" charset="0"/>
              </a:rPr>
              <a:t>– </a:t>
            </a:r>
            <a:r>
              <a:rPr lang="fr-FR" sz="2050" b="1" dirty="0">
                <a:latin typeface="Arial" charset="0"/>
                <a:cs typeface="Arial" charset="0"/>
              </a:rPr>
              <a:t>BERD, BEI, KFW et AFD </a:t>
            </a:r>
            <a:r>
              <a:rPr lang="fr-FR" sz="2050" dirty="0">
                <a:latin typeface="Arial" charset="0"/>
                <a:cs typeface="Arial" charset="0"/>
              </a:rPr>
              <a:t>– soutenue par la Facilité d'Investissement pour le Voisinage de </a:t>
            </a:r>
            <a:r>
              <a:rPr lang="fr-FR" sz="2050" b="1" dirty="0">
                <a:latin typeface="Arial" charset="0"/>
                <a:cs typeface="Arial" charset="0"/>
              </a:rPr>
              <a:t>l’UE</a:t>
            </a:r>
            <a:r>
              <a:rPr lang="fr-FR" sz="2050" dirty="0">
                <a:latin typeface="Arial" charset="0"/>
                <a:cs typeface="Arial" charset="0"/>
              </a:rPr>
              <a:t> (FIV)</a:t>
            </a:r>
          </a:p>
          <a:p>
            <a:pPr marL="358775" lvl="1" indent="-358775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2050" dirty="0">
                <a:latin typeface="Arial" charset="0"/>
                <a:cs typeface="Arial" charset="0"/>
              </a:rPr>
              <a:t>Objectif principal: </a:t>
            </a:r>
            <a:r>
              <a:rPr lang="fr-FR" sz="2050" b="1" dirty="0">
                <a:latin typeface="Arial" charset="0"/>
                <a:cs typeface="Arial" charset="0"/>
              </a:rPr>
              <a:t>promouvoir les investissements dans l’Energie </a:t>
            </a:r>
            <a:r>
              <a:rPr lang="fr-FR" sz="2050" b="1" dirty="0" smtClean="0">
                <a:latin typeface="Arial" charset="0"/>
                <a:cs typeface="Arial" charset="0"/>
              </a:rPr>
              <a:t>Durable</a:t>
            </a:r>
            <a:r>
              <a:rPr lang="fr-FR" sz="2050" dirty="0" smtClean="0">
                <a:latin typeface="Arial" charset="0"/>
                <a:cs typeface="Arial" charset="0"/>
              </a:rPr>
              <a:t>; Efficacité </a:t>
            </a:r>
            <a:r>
              <a:rPr lang="fr-FR" sz="2050" b="1" dirty="0" smtClean="0">
                <a:latin typeface="Arial" charset="0"/>
                <a:cs typeface="Arial" charset="0"/>
              </a:rPr>
              <a:t>E</a:t>
            </a:r>
            <a:r>
              <a:rPr lang="fr-FR" sz="2050" dirty="0" smtClean="0">
                <a:latin typeface="Arial" charset="0"/>
                <a:cs typeface="Arial" charset="0"/>
              </a:rPr>
              <a:t>nergétique (EE) et </a:t>
            </a:r>
            <a:r>
              <a:rPr lang="fr-FR" sz="2050" b="1" dirty="0" smtClean="0">
                <a:latin typeface="Arial" charset="0"/>
                <a:cs typeface="Arial" charset="0"/>
              </a:rPr>
              <a:t>E</a:t>
            </a:r>
            <a:r>
              <a:rPr lang="fr-FR" sz="2050" dirty="0" smtClean="0">
                <a:latin typeface="Arial" charset="0"/>
                <a:cs typeface="Arial" charset="0"/>
              </a:rPr>
              <a:t>nergie </a:t>
            </a:r>
            <a:r>
              <a:rPr lang="fr-FR" sz="2050" b="1" dirty="0" smtClean="0">
                <a:latin typeface="Arial" charset="0"/>
                <a:cs typeface="Arial" charset="0"/>
              </a:rPr>
              <a:t>R</a:t>
            </a:r>
            <a:r>
              <a:rPr lang="fr-FR" sz="2050" dirty="0" smtClean="0">
                <a:latin typeface="Arial" charset="0"/>
                <a:cs typeface="Arial" charset="0"/>
              </a:rPr>
              <a:t>enouvelable (ER) au </a:t>
            </a:r>
            <a:r>
              <a:rPr lang="fr-FR" sz="2050" dirty="0">
                <a:latin typeface="Arial" charset="0"/>
                <a:cs typeface="Arial" charset="0"/>
              </a:rPr>
              <a:t>Maroc</a:t>
            </a:r>
            <a:endParaRPr lang="fr-FR" sz="2050" b="1" dirty="0">
              <a:latin typeface="Arial" charset="0"/>
              <a:cs typeface="Arial" charset="0"/>
            </a:endParaRPr>
          </a:p>
          <a:p>
            <a:pPr marL="358775" lvl="1" indent="-358775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2050" b="1" dirty="0">
                <a:latin typeface="Arial" charset="0"/>
                <a:cs typeface="Arial" charset="0"/>
              </a:rPr>
              <a:t>Montant total </a:t>
            </a:r>
            <a:r>
              <a:rPr lang="fr-FR" sz="2050" dirty="0">
                <a:latin typeface="Arial" charset="0"/>
                <a:cs typeface="Arial" charset="0"/>
              </a:rPr>
              <a:t>disponible pour le Maroc (phase pilote) de </a:t>
            </a:r>
            <a:r>
              <a:rPr lang="fr-FR" sz="2050" b="1" dirty="0" smtClean="0">
                <a:latin typeface="Arial" charset="0"/>
                <a:cs typeface="Arial" charset="0"/>
              </a:rPr>
              <a:t>€110 </a:t>
            </a:r>
            <a:r>
              <a:rPr lang="fr-FR" sz="2050" b="1" dirty="0">
                <a:latin typeface="Arial" charset="0"/>
                <a:cs typeface="Arial" charset="0"/>
              </a:rPr>
              <a:t>millions</a:t>
            </a:r>
            <a:r>
              <a:rPr lang="fr-FR" sz="2050" dirty="0">
                <a:latin typeface="Arial" charset="0"/>
                <a:cs typeface="Arial" charset="0"/>
              </a:rPr>
              <a:t> provenant des </a:t>
            </a:r>
            <a:r>
              <a:rPr lang="fr-FR" sz="2050" dirty="0" err="1">
                <a:latin typeface="Arial" charset="0"/>
                <a:cs typeface="Arial" charset="0"/>
              </a:rPr>
              <a:t>IFDs</a:t>
            </a:r>
            <a:r>
              <a:rPr lang="fr-FR" sz="2050" dirty="0">
                <a:latin typeface="Arial" charset="0"/>
                <a:cs typeface="Arial" charset="0"/>
              </a:rPr>
              <a:t>, et </a:t>
            </a:r>
            <a:r>
              <a:rPr lang="fr-FR" sz="2050" b="1" dirty="0">
                <a:latin typeface="Arial" charset="0"/>
                <a:cs typeface="Arial" charset="0"/>
              </a:rPr>
              <a:t>€12 millions </a:t>
            </a:r>
            <a:r>
              <a:rPr lang="fr-FR" sz="2050" dirty="0">
                <a:latin typeface="Arial" charset="0"/>
                <a:cs typeface="Arial" charset="0"/>
              </a:rPr>
              <a:t>de la FIV de l‘UE sous forme d’assistance technique et d’incitations à l’investissement</a:t>
            </a:r>
          </a:p>
          <a:p>
            <a:pPr marL="358775" lvl="1" indent="-358775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2050" b="1" dirty="0">
                <a:latin typeface="Arial" charset="0"/>
                <a:cs typeface="Arial" charset="0"/>
              </a:rPr>
              <a:t>Deux banques</a:t>
            </a:r>
            <a:r>
              <a:rPr lang="fr-FR" sz="2050" dirty="0">
                <a:latin typeface="Arial" charset="0"/>
                <a:cs typeface="Arial" charset="0"/>
              </a:rPr>
              <a:t> </a:t>
            </a:r>
            <a:r>
              <a:rPr lang="fr-FR" sz="2050" dirty="0" smtClean="0">
                <a:latin typeface="Arial" charset="0"/>
                <a:cs typeface="Arial" charset="0"/>
              </a:rPr>
              <a:t>ont bénéficié </a:t>
            </a:r>
            <a:r>
              <a:rPr lang="fr-FR" sz="2050" dirty="0">
                <a:latin typeface="Arial" charset="0"/>
                <a:cs typeface="Arial" charset="0"/>
              </a:rPr>
              <a:t>de lignes de financement pour soutenir des </a:t>
            </a:r>
            <a:r>
              <a:rPr lang="fr-FR" sz="2050" b="1" dirty="0">
                <a:latin typeface="Arial" charset="0"/>
                <a:cs typeface="Arial" charset="0"/>
              </a:rPr>
              <a:t>projets</a:t>
            </a:r>
            <a:r>
              <a:rPr lang="fr-FR" sz="2050" dirty="0">
                <a:latin typeface="Arial" charset="0"/>
                <a:cs typeface="Arial" charset="0"/>
              </a:rPr>
              <a:t> </a:t>
            </a:r>
            <a:r>
              <a:rPr lang="fr-FR" sz="2050" b="1" dirty="0">
                <a:latin typeface="Arial" charset="0"/>
                <a:cs typeface="Arial" charset="0"/>
              </a:rPr>
              <a:t>EE et ER </a:t>
            </a:r>
            <a:r>
              <a:rPr lang="fr-FR" sz="2050" dirty="0" smtClean="0">
                <a:latin typeface="Arial" charset="0"/>
                <a:cs typeface="Arial" charset="0"/>
              </a:rPr>
              <a:t>dans </a:t>
            </a:r>
            <a:r>
              <a:rPr lang="fr-FR" sz="2050" dirty="0">
                <a:latin typeface="Arial" charset="0"/>
                <a:cs typeface="Arial" charset="0"/>
              </a:rPr>
              <a:t>les secteurs </a:t>
            </a:r>
            <a:r>
              <a:rPr lang="fr-FR" sz="2050" dirty="0" smtClean="0">
                <a:latin typeface="Arial" charset="0"/>
                <a:cs typeface="Arial" charset="0"/>
              </a:rPr>
              <a:t>industriel et </a:t>
            </a:r>
            <a:r>
              <a:rPr lang="fr-FR" sz="2050" dirty="0">
                <a:latin typeface="Arial" charset="0"/>
                <a:cs typeface="Arial" charset="0"/>
              </a:rPr>
              <a:t>commercial </a:t>
            </a:r>
            <a:endParaRPr lang="fr-FR" sz="2050" dirty="0" smtClean="0">
              <a:latin typeface="Arial" charset="0"/>
              <a:cs typeface="Arial" charset="0"/>
            </a:endParaRPr>
          </a:p>
          <a:p>
            <a:pPr marL="358775" lvl="1" indent="-358775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2050" dirty="0" err="1" smtClean="0">
                <a:latin typeface="Arial" charset="0"/>
                <a:cs typeface="Arial" charset="0"/>
              </a:rPr>
              <a:t>MorSEFF</a:t>
            </a:r>
            <a:r>
              <a:rPr lang="fr-FR" sz="2050" dirty="0" smtClean="0">
                <a:latin typeface="Arial" charset="0"/>
                <a:cs typeface="Arial" charset="0"/>
              </a:rPr>
              <a:t> </a:t>
            </a:r>
            <a:r>
              <a:rPr lang="fr-FR" sz="2050" dirty="0">
                <a:latin typeface="Arial" charset="0"/>
                <a:cs typeface="Arial" charset="0"/>
              </a:rPr>
              <a:t>est construite sur le modèle </a:t>
            </a:r>
            <a:r>
              <a:rPr lang="fr-FR" sz="2050" b="1" dirty="0">
                <a:latin typeface="Arial" charset="0"/>
                <a:cs typeface="Arial" charset="0"/>
              </a:rPr>
              <a:t>‘one stop shop’ éprouvé des lignes “SEFF” de la BERD</a:t>
            </a:r>
            <a:r>
              <a:rPr lang="fr-FR" sz="2050" dirty="0">
                <a:latin typeface="Arial" charset="0"/>
                <a:cs typeface="Arial" charset="0"/>
              </a:rPr>
              <a:t> et bénéficie de plus de l’expérience de trois autres </a:t>
            </a:r>
            <a:r>
              <a:rPr lang="fr-FR" sz="2050" dirty="0" err="1">
                <a:latin typeface="Arial" charset="0"/>
                <a:cs typeface="Arial" charset="0"/>
              </a:rPr>
              <a:t>IFDs</a:t>
            </a:r>
            <a:endParaRPr lang="fr-FR" sz="2050" dirty="0">
              <a:latin typeface="Arial" charset="0"/>
              <a:cs typeface="Arial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7010400" y="6448203"/>
            <a:ext cx="2133600" cy="365125"/>
          </a:xfrm>
        </p:spPr>
        <p:txBody>
          <a:bodyPr/>
          <a:lstStyle/>
          <a:p>
            <a:fld id="{8EADCBAA-B8DD-40BD-A565-47872207DC0B}" type="slidenum">
              <a:rPr lang="fr-FR" smtClean="0"/>
              <a:t>4</a:t>
            </a:fld>
            <a:endParaRPr lang="fr-FR"/>
          </a:p>
        </p:txBody>
      </p:sp>
      <p:cxnSp>
        <p:nvCxnSpPr>
          <p:cNvPr id="6" name="Connecteur droit 5"/>
          <p:cNvCxnSpPr/>
          <p:nvPr/>
        </p:nvCxnSpPr>
        <p:spPr>
          <a:xfrm>
            <a:off x="8375048" y="59372"/>
            <a:ext cx="0" cy="792088"/>
          </a:xfrm>
          <a:prstGeom prst="line">
            <a:avLst/>
          </a:prstGeom>
          <a:ln w="161925">
            <a:solidFill>
              <a:srgbClr val="007A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590" y="6309320"/>
            <a:ext cx="1800000" cy="462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211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7010400" y="6448203"/>
            <a:ext cx="2133600" cy="365125"/>
          </a:xfrm>
        </p:spPr>
        <p:txBody>
          <a:bodyPr/>
          <a:lstStyle/>
          <a:p>
            <a:fld id="{8EADCBAA-B8DD-40BD-A565-47872207DC0B}" type="slidenum">
              <a:rPr lang="fr-FR" smtClean="0"/>
              <a:pPr/>
              <a:t>5</a:t>
            </a:fld>
            <a:endParaRPr lang="fr-FR"/>
          </a:p>
        </p:txBody>
      </p:sp>
      <p:pic>
        <p:nvPicPr>
          <p:cNvPr id="8" name="Picture 29"/>
          <p:cNvPicPr>
            <a:picLocks noChangeAspect="1" noChangeArrowheads="1"/>
          </p:cNvPicPr>
          <p:nvPr/>
        </p:nvPicPr>
        <p:blipFill>
          <a:blip r:embed="rId3">
            <a:alphaModFix amt="54000"/>
          </a:blip>
          <a:srcRect/>
          <a:stretch>
            <a:fillRect/>
          </a:stretch>
        </p:blipFill>
        <p:spPr bwMode="auto">
          <a:xfrm>
            <a:off x="4391977" y="2403479"/>
            <a:ext cx="4375152" cy="31404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9" name="Picture 3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7200" y="4573043"/>
            <a:ext cx="336550" cy="385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" name="Picture 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21148" y="3854842"/>
            <a:ext cx="371366" cy="425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3" name="Picture 3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48048" y="4573043"/>
            <a:ext cx="336550" cy="385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4" name="Picture 3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5356" y="4346942"/>
            <a:ext cx="359760" cy="41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5" name="Picture 3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6203" y="4360242"/>
            <a:ext cx="359760" cy="41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138" y="5126499"/>
            <a:ext cx="1800000" cy="462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14967" y="4107542"/>
            <a:ext cx="359760" cy="41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7" name="Picture 3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654987" y="4107542"/>
            <a:ext cx="371366" cy="425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8" name="Picture 3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95005" y="3987843"/>
            <a:ext cx="371366" cy="425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9" name="Picture 3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564099" y="3708542"/>
            <a:ext cx="336550" cy="385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0" name="Picture 39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96960" y="3296242"/>
            <a:ext cx="371366" cy="425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1" name="Picture 4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413232" y="4014442"/>
            <a:ext cx="324945" cy="372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2" name="Picture 41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529284" y="4280443"/>
            <a:ext cx="324945" cy="372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2" name="Group 44"/>
          <p:cNvGrpSpPr>
            <a:grpSpLocks/>
          </p:cNvGrpSpPr>
          <p:nvPr/>
        </p:nvGrpSpPr>
        <p:grpSpPr bwMode="auto">
          <a:xfrm>
            <a:off x="8094030" y="4346943"/>
            <a:ext cx="358310" cy="410638"/>
            <a:chOff x="0" y="0"/>
            <a:chExt cx="247" cy="247"/>
          </a:xfrm>
        </p:grpSpPr>
        <p:sp>
          <p:nvSpPr>
            <p:cNvPr id="24" name="AutoShape 42"/>
            <p:cNvSpPr>
              <a:spLocks/>
            </p:cNvSpPr>
            <p:nvPr/>
          </p:nvSpPr>
          <p:spPr bwMode="auto">
            <a:xfrm>
              <a:off x="0" y="0"/>
              <a:ext cx="247" cy="247"/>
            </a:xfrm>
            <a:prstGeom prst="roundRect">
              <a:avLst>
                <a:gd name="adj" fmla="val 14167"/>
              </a:avLst>
            </a:prstGeom>
            <a:solidFill>
              <a:schemeClr val="accent1"/>
            </a:solidFill>
            <a:ln w="9525">
              <a:solidFill>
                <a:srgbClr val="999999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pic>
          <p:nvPicPr>
            <p:cNvPr id="25" name="Picture 43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15" y="64"/>
              <a:ext cx="215" cy="10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42478" y="5267400"/>
            <a:ext cx="714375" cy="2332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06301" y="3741539"/>
            <a:ext cx="1446609" cy="4554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4" name="Picture 6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1531442" y="5161359"/>
            <a:ext cx="895201" cy="2946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2611933" y="5188149"/>
            <a:ext cx="955477" cy="2768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6" name="Picture 8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575965" y="6129345"/>
            <a:ext cx="901898" cy="12501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736824" y="3848696"/>
            <a:ext cx="723305" cy="2500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8" name="Picture 10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2591747" y="3789046"/>
            <a:ext cx="823764" cy="2768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9" name="Picture 11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638473" y="4330899"/>
            <a:ext cx="716607" cy="2768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0" name="Picture 12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494482" y="4830961"/>
            <a:ext cx="898549" cy="1696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1" name="Picture 13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1331586" y="4768453"/>
            <a:ext cx="932036" cy="2946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" name="Picture 14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2231701" y="4768453"/>
            <a:ext cx="1019101" cy="2946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3" name="Picture 15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3254245" y="3969069"/>
            <a:ext cx="957709" cy="2768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4" name="Picture 16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433090" y="3281102"/>
            <a:ext cx="781348" cy="36611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5" name="Picture 17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1334988" y="3281102"/>
            <a:ext cx="1089422" cy="2957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6" name="Picture 18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2426642" y="3352539"/>
            <a:ext cx="687586" cy="1607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7" name="Picture 19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3228082" y="3429000"/>
            <a:ext cx="1084803" cy="14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8" name="Picture 20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584895" y="5723930"/>
            <a:ext cx="726654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9" name="Picture 21"/>
          <p:cNvPicPr>
            <a:picLocks noChangeAspect="1"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1477863" y="5715000"/>
            <a:ext cx="615033" cy="25896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" name="Picture 22"/>
          <p:cNvPicPr>
            <a:picLocks noChangeAspect="1" noChangeArrowheads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2227957" y="5732859"/>
            <a:ext cx="578197" cy="24110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1" name="Picture 23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2951793" y="6129345"/>
            <a:ext cx="753443" cy="24110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2" name="Picture 24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3924597" y="5750719"/>
            <a:ext cx="866180" cy="1830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3" name="Picture 25"/>
          <p:cNvPicPr>
            <a:picLocks noChangeAspect="1" noChangeArrowheads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2942332" y="5750719"/>
            <a:ext cx="901898" cy="17859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4" name="Picture 26"/>
          <p:cNvPicPr>
            <a:picLocks noChangeAspect="1" noChangeArrowheads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2620863" y="4313039"/>
            <a:ext cx="937617" cy="2500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5" name="Picture 27"/>
          <p:cNvPicPr>
            <a:picLocks noChangeAspect="1"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1495722" y="4286250"/>
            <a:ext cx="955477" cy="2544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6" name="Picture 28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1602879" y="6013259"/>
            <a:ext cx="1339453" cy="357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8" name="Rectangle 3"/>
          <p:cNvSpPr>
            <a:spLocks/>
          </p:cNvSpPr>
          <p:nvPr/>
        </p:nvSpPr>
        <p:spPr bwMode="auto">
          <a:xfrm>
            <a:off x="505406" y="973394"/>
            <a:ext cx="8133979" cy="247366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285750" indent="-285750" eaLnBrk="0" hangingPunct="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fr-FR" sz="1800" dirty="0" err="1" smtClean="0">
                <a:latin typeface="Franklin Gothic Book"/>
                <a:cs typeface="Franklin Gothic Book"/>
                <a:sym typeface="Arial" pitchFamily="-84" charset="0"/>
              </a:rPr>
              <a:t>Sustainable</a:t>
            </a:r>
            <a:r>
              <a:rPr lang="fr-FR" sz="1800" dirty="0" smtClean="0">
                <a:latin typeface="Franklin Gothic Book"/>
                <a:cs typeface="Franklin Gothic Book"/>
                <a:sym typeface="Arial" pitchFamily="-84" charset="0"/>
              </a:rPr>
              <a:t> </a:t>
            </a:r>
            <a:r>
              <a:rPr lang="fr-FR" sz="1800" dirty="0" err="1" smtClean="0">
                <a:latin typeface="Franklin Gothic Book"/>
                <a:cs typeface="Franklin Gothic Book"/>
                <a:sym typeface="Arial" pitchFamily="-84" charset="0"/>
              </a:rPr>
              <a:t>Energy</a:t>
            </a:r>
            <a:r>
              <a:rPr lang="fr-FR" sz="1800" dirty="0" smtClean="0">
                <a:latin typeface="Franklin Gothic Book"/>
                <a:cs typeface="Franklin Gothic Book"/>
                <a:sym typeface="Arial" pitchFamily="-84" charset="0"/>
              </a:rPr>
              <a:t> </a:t>
            </a:r>
            <a:r>
              <a:rPr lang="fr-FR" sz="1800" dirty="0" err="1" smtClean="0">
                <a:latin typeface="Franklin Gothic Book"/>
                <a:cs typeface="Franklin Gothic Book"/>
                <a:sym typeface="Arial" pitchFamily="-84" charset="0"/>
              </a:rPr>
              <a:t>Financing</a:t>
            </a:r>
            <a:r>
              <a:rPr lang="fr-FR" sz="1800" dirty="0" smtClean="0">
                <a:latin typeface="Franklin Gothic Book"/>
                <a:cs typeface="Franklin Gothic Book"/>
                <a:sym typeface="Arial" pitchFamily="-84" charset="0"/>
              </a:rPr>
              <a:t> </a:t>
            </a:r>
            <a:r>
              <a:rPr lang="fr-FR" sz="1800" dirty="0" err="1" smtClean="0">
                <a:latin typeface="Franklin Gothic Book"/>
                <a:cs typeface="Franklin Gothic Book"/>
                <a:sym typeface="Arial" pitchFamily="-84" charset="0"/>
              </a:rPr>
              <a:t>Facility</a:t>
            </a:r>
            <a:endParaRPr lang="fr-FR" sz="1800" dirty="0" smtClean="0">
              <a:latin typeface="Franklin Gothic Book"/>
              <a:cs typeface="Franklin Gothic Book"/>
              <a:sym typeface="Arial" pitchFamily="-84" charset="0"/>
            </a:endParaRPr>
          </a:p>
          <a:p>
            <a:pPr marL="285750" indent="-285750" eaLnBrk="0" hangingPunct="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fr-FR" sz="1800" dirty="0" smtClean="0">
                <a:latin typeface="Franklin Gothic Book"/>
                <a:cs typeface="Franklin Gothic Book"/>
                <a:sym typeface="Arial" pitchFamily="-84" charset="0"/>
              </a:rPr>
              <a:t>Dispositif </a:t>
            </a:r>
            <a:r>
              <a:rPr lang="fr-FR" sz="1800" dirty="0">
                <a:latin typeface="Franklin Gothic Book"/>
                <a:cs typeface="Franklin Gothic Book"/>
                <a:sym typeface="Arial" pitchFamily="-84" charset="0"/>
              </a:rPr>
              <a:t>lancé en 2006</a:t>
            </a:r>
          </a:p>
          <a:p>
            <a:pPr marL="285750" indent="-285750" eaLnBrk="0" hangingPunct="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fr-FR" sz="1800" dirty="0">
                <a:latin typeface="Franklin Gothic Book"/>
                <a:cs typeface="Franklin Gothic Book"/>
                <a:sym typeface="Arial" pitchFamily="-84" charset="0"/>
              </a:rPr>
              <a:t>Plus de </a:t>
            </a:r>
            <a:r>
              <a:rPr lang="fr-FR" sz="1800" b="1" dirty="0" smtClean="0">
                <a:latin typeface="Franklin Gothic Book"/>
                <a:cs typeface="Franklin Gothic Book"/>
                <a:sym typeface="Arial" pitchFamily="-84" charset="0"/>
              </a:rPr>
              <a:t>4 milliards d’euros</a:t>
            </a:r>
            <a:r>
              <a:rPr lang="fr-FR" sz="1800" dirty="0" smtClean="0">
                <a:latin typeface="Franklin Gothic Book"/>
                <a:cs typeface="Franklin Gothic Book"/>
                <a:sym typeface="Arial" pitchFamily="-84" charset="0"/>
              </a:rPr>
              <a:t> de </a:t>
            </a:r>
            <a:r>
              <a:rPr lang="fr-FR" sz="1800" dirty="0">
                <a:latin typeface="Franklin Gothic Book"/>
                <a:cs typeface="Franklin Gothic Book"/>
                <a:sym typeface="Arial" pitchFamily="-84" charset="0"/>
              </a:rPr>
              <a:t>financement (EE/ER)</a:t>
            </a:r>
          </a:p>
          <a:p>
            <a:pPr marL="285750" indent="-285750" eaLnBrk="0" hangingPunct="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fr-FR" sz="1800" dirty="0">
                <a:latin typeface="Franklin Gothic Book"/>
                <a:cs typeface="Franklin Gothic Book"/>
                <a:sym typeface="Arial" pitchFamily="-84" charset="0"/>
              </a:rPr>
              <a:t>Plus de </a:t>
            </a:r>
            <a:r>
              <a:rPr lang="fr-FR" sz="1800" dirty="0" smtClean="0">
                <a:latin typeface="Franklin Gothic Book"/>
                <a:cs typeface="Franklin Gothic Book"/>
                <a:sym typeface="Arial" pitchFamily="-84" charset="0"/>
              </a:rPr>
              <a:t>100 </a:t>
            </a:r>
            <a:r>
              <a:rPr lang="fr-FR" sz="1800" dirty="0">
                <a:latin typeface="Franklin Gothic Book"/>
                <a:cs typeface="Franklin Gothic Book"/>
                <a:sym typeface="Arial" pitchFamily="-84" charset="0"/>
              </a:rPr>
              <a:t>institutions </a:t>
            </a:r>
            <a:r>
              <a:rPr lang="fr-FR" sz="1800" dirty="0" smtClean="0">
                <a:latin typeface="Franklin Gothic Book"/>
                <a:cs typeface="Franklin Gothic Book"/>
                <a:sym typeface="Arial" pitchFamily="-84" charset="0"/>
              </a:rPr>
              <a:t>financières partenaires</a:t>
            </a:r>
            <a:endParaRPr lang="fr-FR" sz="1800" dirty="0">
              <a:latin typeface="Franklin Gothic Book"/>
              <a:cs typeface="Franklin Gothic Book"/>
              <a:sym typeface="Arial" pitchFamily="-84" charset="0"/>
            </a:endParaRPr>
          </a:p>
          <a:p>
            <a:pPr marL="285750" indent="-285750" eaLnBrk="0" hangingPunct="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fr-FR" sz="1800" dirty="0" smtClean="0">
                <a:latin typeface="Franklin Gothic Book"/>
                <a:cs typeface="Franklin Gothic Book"/>
                <a:sym typeface="Arial" pitchFamily="-84" charset="0"/>
              </a:rPr>
              <a:t>50,000 </a:t>
            </a:r>
            <a:r>
              <a:rPr lang="fr-FR" sz="1800" dirty="0">
                <a:latin typeface="Franklin Gothic Book"/>
                <a:cs typeface="Franklin Gothic Book"/>
                <a:sym typeface="Arial" pitchFamily="-84" charset="0"/>
              </a:rPr>
              <a:t>clients</a:t>
            </a:r>
          </a:p>
          <a:p>
            <a:pPr marL="285750" indent="-285750" eaLnBrk="0" hangingPunct="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fr-FR" sz="1800" dirty="0">
                <a:latin typeface="Franklin Gothic Book"/>
                <a:cs typeface="Franklin Gothic Book"/>
                <a:sym typeface="Arial" pitchFamily="-84" charset="0"/>
              </a:rPr>
              <a:t>20 pays</a:t>
            </a:r>
          </a:p>
        </p:txBody>
      </p:sp>
      <p:sp>
        <p:nvSpPr>
          <p:cNvPr id="4" name="Oval 3"/>
          <p:cNvSpPr/>
          <p:nvPr/>
        </p:nvSpPr>
        <p:spPr>
          <a:xfrm>
            <a:off x="3851908" y="4689161"/>
            <a:ext cx="1839848" cy="1213017"/>
          </a:xfrm>
          <a:prstGeom prst="ellipse">
            <a:avLst/>
          </a:prstGeom>
          <a:noFill/>
          <a:ln w="5715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</a:pPr>
            <a:endParaRPr lang="fr-FR" dirty="0" smtClean="0">
              <a:noFill/>
            </a:endParaRPr>
          </a:p>
        </p:txBody>
      </p:sp>
      <p:sp>
        <p:nvSpPr>
          <p:cNvPr id="57" name="ZoneTexte 56"/>
          <p:cNvSpPr txBox="1"/>
          <p:nvPr/>
        </p:nvSpPr>
        <p:spPr>
          <a:xfrm>
            <a:off x="467544" y="131380"/>
            <a:ext cx="8208912" cy="646331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Lignes SEFF: une vaste expérience</a:t>
            </a:r>
            <a:endParaRPr lang="fr-FR" sz="3600" b="1" dirty="0">
              <a:solidFill>
                <a:schemeClr val="bg1"/>
              </a:solidFill>
            </a:endParaRPr>
          </a:p>
        </p:txBody>
      </p:sp>
      <p:cxnSp>
        <p:nvCxnSpPr>
          <p:cNvPr id="60" name="Connecteur droit 59"/>
          <p:cNvCxnSpPr/>
          <p:nvPr/>
        </p:nvCxnSpPr>
        <p:spPr>
          <a:xfrm>
            <a:off x="8375048" y="59372"/>
            <a:ext cx="0" cy="792088"/>
          </a:xfrm>
          <a:prstGeom prst="line">
            <a:avLst/>
          </a:prstGeom>
          <a:ln w="161925">
            <a:solidFill>
              <a:srgbClr val="007A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590" y="6309320"/>
            <a:ext cx="1800000" cy="462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12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1F9F866-B438-9445-8D9F-1F8FF6608833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>
            <a:off x="467544" y="131380"/>
            <a:ext cx="8295456" cy="584775"/>
          </a:xfrm>
          <a:prstGeom prst="rect">
            <a:avLst/>
          </a:prstGeom>
          <a:solidFill>
            <a:srgbClr val="828585"/>
          </a:solidFill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</a:rPr>
              <a:t>Caractéristiques de MorSEFF</a:t>
            </a:r>
            <a:endParaRPr lang="fr-FR" sz="3200" b="1" dirty="0">
              <a:solidFill>
                <a:schemeClr val="bg1"/>
              </a:solidFill>
            </a:endParaRPr>
          </a:p>
        </p:txBody>
      </p:sp>
      <p:cxnSp>
        <p:nvCxnSpPr>
          <p:cNvPr id="31" name="Connecteur droit 30"/>
          <p:cNvCxnSpPr/>
          <p:nvPr/>
        </p:nvCxnSpPr>
        <p:spPr>
          <a:xfrm>
            <a:off x="8534400" y="59372"/>
            <a:ext cx="0" cy="792088"/>
          </a:xfrm>
          <a:prstGeom prst="line">
            <a:avLst/>
          </a:prstGeom>
          <a:ln w="161925">
            <a:solidFill>
              <a:srgbClr val="007A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590" y="6309320"/>
            <a:ext cx="1800000" cy="462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4" name="Tableau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758459"/>
              </p:ext>
            </p:extLst>
          </p:nvPr>
        </p:nvGraphicFramePr>
        <p:xfrm>
          <a:off x="407889" y="982996"/>
          <a:ext cx="8341660" cy="42478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75250"/>
                <a:gridCol w="6066410"/>
              </a:tblGrid>
              <a:tr h="326025">
                <a:tc>
                  <a:txBody>
                    <a:bodyPr/>
                    <a:lstStyle/>
                    <a:p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Montant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Global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A3D">
                            <a:shade val="30000"/>
                            <a:satMod val="115000"/>
                          </a:srgbClr>
                        </a:gs>
                        <a:gs pos="50000">
                          <a:srgbClr val="007A3D">
                            <a:shade val="67500"/>
                            <a:satMod val="115000"/>
                          </a:srgbClr>
                        </a:gs>
                        <a:gs pos="100000">
                          <a:srgbClr val="007A3D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110 M€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partie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du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programme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SEMED SEFF </a:t>
                      </a:r>
                      <a:r>
                        <a:rPr lang="fr-FR" altLang="zh-CN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de la BERD) 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151">
                <a:tc>
                  <a:txBody>
                    <a:bodyPr/>
                    <a:lstStyle/>
                    <a:p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Prêteurs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A3D">
                            <a:shade val="30000"/>
                            <a:satMod val="115000"/>
                          </a:srgbClr>
                        </a:gs>
                        <a:gs pos="50000">
                          <a:srgbClr val="007A3D">
                            <a:shade val="67500"/>
                            <a:satMod val="115000"/>
                          </a:srgbClr>
                        </a:gs>
                        <a:gs pos="100000">
                          <a:srgbClr val="007A3D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BERD (chef de file),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AFD, BEI,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KfW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04">
                <a:tc>
                  <a:txBody>
                    <a:bodyPr/>
                    <a:lstStyle/>
                    <a:p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Banque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Participante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A3D">
                            <a:shade val="30000"/>
                            <a:satMod val="115000"/>
                          </a:srgbClr>
                        </a:gs>
                        <a:gs pos="50000">
                          <a:srgbClr val="007A3D">
                            <a:shade val="67500"/>
                            <a:satMod val="115000"/>
                          </a:srgbClr>
                        </a:gs>
                        <a:gs pos="100000">
                          <a:srgbClr val="007A3D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BMCE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Bank (et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Maghrebail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), BP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39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Taille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A3D">
                            <a:shade val="30000"/>
                            <a:satMod val="115000"/>
                          </a:srgbClr>
                        </a:gs>
                        <a:gs pos="50000">
                          <a:srgbClr val="007A3D">
                            <a:shade val="67500"/>
                            <a:satMod val="115000"/>
                          </a:srgbClr>
                        </a:gs>
                        <a:gs pos="100000">
                          <a:srgbClr val="007A3D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14300" indent="-114300" algn="l" defTabSz="457200" rtl="0" eaLnBrk="1" latinLnBrk="0" hangingPunct="1">
                        <a:buFont typeface="Arial" pitchFamily="34" charset="0"/>
                        <a:buChar char="•"/>
                        <a:tabLst>
                          <a:tab pos="114300" algn="l"/>
                        </a:tabLst>
                      </a:pP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Achats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d’équipements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(prêt </a:t>
                      </a: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ou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leasing max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 MDH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)</a:t>
                      </a:r>
                    </a:p>
                    <a:p>
                      <a:pPr marL="114300" indent="-114300" algn="l" defTabSz="457200" rtl="0" eaLnBrk="1" latinLnBrk="0" hangingPunct="1">
                        <a:buFont typeface="Arial" pitchFamily="34" charset="0"/>
                        <a:buChar char="•"/>
                        <a:tabLst>
                          <a:tab pos="114300" algn="l"/>
                        </a:tabLst>
                      </a:pP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Projets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d’investissements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(prêt </a:t>
                      </a: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jusqu’à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50 MDH, leasing 10 MDH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)</a:t>
                      </a:r>
                      <a:endParaRPr lang="fr-FR" sz="1400" b="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7851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Subventions*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A3D">
                            <a:shade val="30000"/>
                            <a:satMod val="115000"/>
                          </a:srgbClr>
                        </a:gs>
                        <a:gs pos="50000">
                          <a:srgbClr val="007A3D">
                            <a:shade val="67500"/>
                            <a:satMod val="115000"/>
                          </a:srgbClr>
                        </a:gs>
                        <a:gs pos="100000">
                          <a:srgbClr val="007A3D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14300" indent="-114300">
                        <a:buFont typeface="Arial" pitchFamily="34" charset="0"/>
                        <a:buChar char="•"/>
                        <a:tabLst>
                          <a:tab pos="114300" algn="l"/>
                        </a:tabLs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10%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pour le client </a:t>
                      </a:r>
                    </a:p>
                    <a:p>
                      <a:pPr marL="114300" indent="-114300">
                        <a:buFont typeface="Arial" pitchFamily="34" charset="0"/>
                        <a:buChar char="•"/>
                        <a:tabLst>
                          <a:tab pos="114300" algn="l"/>
                        </a:tabLst>
                      </a:pP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Après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vérification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de la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mise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en oeuvre du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projet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(par Consultant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Vérification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394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Assistance technique**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A3D">
                            <a:shade val="30000"/>
                            <a:satMod val="115000"/>
                          </a:srgbClr>
                        </a:gs>
                        <a:gs pos="50000">
                          <a:srgbClr val="007A3D">
                            <a:shade val="67500"/>
                            <a:satMod val="115000"/>
                          </a:srgbClr>
                        </a:gs>
                        <a:gs pos="100000">
                          <a:srgbClr val="007A3D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14300" marR="0" indent="-1143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>
                          <a:tab pos="114300" algn="l"/>
                        </a:tabLst>
                        <a:defRPr/>
                      </a:pPr>
                      <a:r>
                        <a:rPr lang="en-US" sz="1400" b="1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Gratuite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et </a:t>
                      </a: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sur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toute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la </a:t>
                      </a: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durée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du </a:t>
                      </a: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programme</a:t>
                      </a:r>
                      <a:endParaRPr lang="en-US" sz="1400" b="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394">
                <a:tc>
                  <a:txBody>
                    <a:bodyPr/>
                    <a:lstStyle/>
                    <a:p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Emprunteurs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Eligibles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A3D">
                            <a:shade val="30000"/>
                            <a:satMod val="115000"/>
                          </a:srgbClr>
                        </a:gs>
                        <a:gs pos="50000">
                          <a:srgbClr val="007A3D">
                            <a:shade val="67500"/>
                            <a:satMod val="115000"/>
                          </a:srgbClr>
                        </a:gs>
                        <a:gs pos="100000">
                          <a:srgbClr val="007A3D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14300" marR="0" indent="-1143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>
                          <a:tab pos="114300" algn="l"/>
                        </a:tabLst>
                        <a:defRPr/>
                      </a:pPr>
                      <a:r>
                        <a:rPr lang="en-US" sz="1400" b="1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Entreprises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privées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(&gt;50%)</a:t>
                      </a:r>
                    </a:p>
                    <a:p>
                      <a:pPr marL="114300" marR="0" indent="-1143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>
                          <a:tab pos="114300" algn="l"/>
                        </a:tabLst>
                        <a:defRPr/>
                      </a:pP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ESCOs </a:t>
                      </a: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privées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sont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éligibles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400" b="0" kern="1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si</a:t>
                      </a:r>
                      <a:r>
                        <a:rPr lang="en-US" sz="1400" b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400" b="0" kern="1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leurs</a:t>
                      </a:r>
                      <a:r>
                        <a:rPr lang="en-US" sz="1400" b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clients </a:t>
                      </a:r>
                      <a:r>
                        <a:rPr lang="en-US" sz="1400" b="0" kern="1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bénéficiaires</a:t>
                      </a:r>
                      <a:r>
                        <a:rPr lang="en-US" sz="1400" b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400" b="0" kern="1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sont</a:t>
                      </a:r>
                      <a:r>
                        <a:rPr lang="en-US" sz="1400" b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400" b="0" kern="1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privés</a:t>
                      </a:r>
                      <a:endParaRPr lang="en-US" sz="1400" b="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114300" marR="0" indent="-1143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>
                          <a:tab pos="114300" algn="l"/>
                        </a:tabLst>
                        <a:defRPr/>
                      </a:pP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Secteurs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 </a:t>
                      </a: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industrie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tertiaire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</a:t>
                      </a: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bâtiments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commerciaux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), </a:t>
                      </a:r>
                      <a:r>
                        <a:rPr lang="en-US" sz="14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agroindustrie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191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Investissements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Eligibles</a:t>
                      </a:r>
                      <a:endParaRPr lang="en-US" sz="1400" b="1" dirty="0" smtClean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n-US" sz="1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A3D">
                            <a:shade val="30000"/>
                            <a:satMod val="115000"/>
                          </a:srgbClr>
                        </a:gs>
                        <a:gs pos="50000">
                          <a:srgbClr val="007A3D">
                            <a:shade val="67500"/>
                            <a:satMod val="115000"/>
                          </a:srgbClr>
                        </a:gs>
                        <a:gs pos="100000">
                          <a:srgbClr val="007A3D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14300" indent="-114300" algn="l" defTabSz="457200" rtl="0" eaLnBrk="1" latinLnBrk="0" hangingPunct="1">
                        <a:buFont typeface="Arial" pitchFamily="34" charset="0"/>
                        <a:buChar char="•"/>
                        <a:tabLst>
                          <a:tab pos="114300" algn="l"/>
                        </a:tabLst>
                      </a:pPr>
                      <a:r>
                        <a:rPr lang="fr-FR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Min 20% d’économies d’énergie (30% pour bâtiments) , ou</a:t>
                      </a:r>
                    </a:p>
                    <a:p>
                      <a:pPr marL="114300" indent="-114300" algn="l" defTabSz="457200" rtl="0" eaLnBrk="1" latinLnBrk="0" hangingPunct="1">
                        <a:buFont typeface="Arial" pitchFamily="34" charset="0"/>
                        <a:buChar char="•"/>
                        <a:tabLst>
                          <a:tab pos="114300" algn="l"/>
                        </a:tabLst>
                      </a:pPr>
                      <a:r>
                        <a:rPr lang="fr-FR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Réduction des émissions de CO2 d’au moins 20 %, ou</a:t>
                      </a:r>
                    </a:p>
                    <a:p>
                      <a:pPr marL="114300" indent="-114300" algn="l" defTabSz="457200" rtl="0" eaLnBrk="1" latinLnBrk="0" hangingPunct="1">
                        <a:buFont typeface="Arial" pitchFamily="34" charset="0"/>
                        <a:buChar char="•"/>
                        <a:tabLst>
                          <a:tab pos="114300" algn="l"/>
                        </a:tabLst>
                      </a:pPr>
                      <a:r>
                        <a:rPr lang="fr-FR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ER à petite </a:t>
                      </a:r>
                      <a:r>
                        <a:rPr lang="fr-FR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échelle</a:t>
                      </a:r>
                      <a:endParaRPr lang="fr-FR" sz="14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ZoneTexte 14"/>
          <p:cNvSpPr txBox="1"/>
          <p:nvPr/>
        </p:nvSpPr>
        <p:spPr>
          <a:xfrm>
            <a:off x="407889" y="5416187"/>
            <a:ext cx="81002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* </a:t>
            </a:r>
            <a:r>
              <a:rPr lang="fr-FR" sz="1400" i="1" dirty="0" smtClean="0"/>
              <a:t> Financée par dons de la Facilité d’Investissement pour le Voisinage de l’Union Européenne (FIV)</a:t>
            </a:r>
          </a:p>
          <a:p>
            <a:r>
              <a:rPr lang="fr-FR" sz="1400" b="1" dirty="0" smtClean="0"/>
              <a:t>**  </a:t>
            </a:r>
            <a:r>
              <a:rPr lang="fr-FR" sz="1400" i="1" dirty="0" smtClean="0"/>
              <a:t>Financée par dons de la FIV et le Compte Multi-Bailleurs de la Région du Sud Est de la  Méditerranée (SEMED)</a:t>
            </a:r>
            <a:endParaRPr lang="fr-FR" sz="1400" i="1" dirty="0"/>
          </a:p>
        </p:txBody>
      </p:sp>
    </p:spTree>
    <p:extLst>
      <p:ext uri="{BB962C8B-B14F-4D97-AF65-F5344CB8AC3E}">
        <p14:creationId xmlns:p14="http://schemas.microsoft.com/office/powerpoint/2010/main" val="10243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7004564" y="6463241"/>
            <a:ext cx="2133600" cy="365125"/>
          </a:xfrm>
        </p:spPr>
        <p:txBody>
          <a:bodyPr/>
          <a:lstStyle/>
          <a:p>
            <a:fld id="{8EADCBAA-B8DD-40BD-A565-47872207DC0B}" type="slidenum">
              <a:rPr lang="fr-FR" smtClean="0"/>
              <a:t>7</a:t>
            </a:fld>
            <a:endParaRPr lang="fr-FR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5" y="6348646"/>
            <a:ext cx="1680296" cy="4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21618" y="929588"/>
            <a:ext cx="6918296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>
                <a:solidFill>
                  <a:schemeClr val="bg1">
                    <a:lumMod val="75000"/>
                  </a:schemeClr>
                </a:solidFill>
              </a:rPr>
              <a:t>Introduction </a:t>
            </a:r>
            <a:r>
              <a:rPr lang="fr-FR" sz="3200" b="1" dirty="0" smtClean="0">
                <a:solidFill>
                  <a:schemeClr val="bg1">
                    <a:lumMod val="75000"/>
                  </a:schemeClr>
                </a:solidFill>
              </a:rPr>
              <a:t>aux </a:t>
            </a:r>
            <a:r>
              <a:rPr lang="fr-FR" sz="3200" b="1" dirty="0" err="1" smtClean="0">
                <a:solidFill>
                  <a:schemeClr val="bg1">
                    <a:lumMod val="75000"/>
                  </a:schemeClr>
                </a:solidFill>
              </a:rPr>
              <a:t>SEFFs</a:t>
            </a:r>
            <a:r>
              <a:rPr lang="fr-FR" sz="3200" b="1" dirty="0" smtClean="0">
                <a:solidFill>
                  <a:schemeClr val="bg1">
                    <a:lumMod val="75000"/>
                  </a:schemeClr>
                </a:solidFill>
              </a:rPr>
              <a:t> de la BERD</a:t>
            </a:r>
            <a:endParaRPr lang="fr-FR" sz="32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21126" y="2628046"/>
            <a:ext cx="82845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 smtClean="0">
                <a:solidFill>
                  <a:schemeClr val="bg1">
                    <a:lumMod val="75000"/>
                  </a:schemeClr>
                </a:solidFill>
              </a:rPr>
              <a:t>L’Assistance Technique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>
                <a:solidFill>
                  <a:schemeClr val="bg1">
                    <a:lumMod val="75000"/>
                  </a:schemeClr>
                </a:solidFill>
              </a:rPr>
              <a:t>Etudes de cas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29048" y="1805591"/>
            <a:ext cx="8284548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 Dispositif</a:t>
            </a:r>
            <a:endParaRPr lang="fr-FR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61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467544" y="116632"/>
            <a:ext cx="8208912" cy="646331"/>
          </a:xfrm>
          <a:prstGeom prst="rect">
            <a:avLst/>
          </a:prstGeom>
          <a:solidFill>
            <a:srgbClr val="828585"/>
          </a:solidFill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chemeClr val="bg1"/>
                </a:solidFill>
              </a:rPr>
              <a:t>Critères </a:t>
            </a:r>
            <a:r>
              <a:rPr lang="fr-FR" sz="3600" b="1" dirty="0" smtClean="0">
                <a:solidFill>
                  <a:schemeClr val="bg1"/>
                </a:solidFill>
              </a:rPr>
              <a:t>d’Eligibilité</a:t>
            </a:r>
            <a:endParaRPr lang="fr-FR" sz="3600" b="1" dirty="0">
              <a:solidFill>
                <a:schemeClr val="bg1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7010400" y="6448203"/>
            <a:ext cx="2133600" cy="365125"/>
          </a:xfrm>
        </p:spPr>
        <p:txBody>
          <a:bodyPr/>
          <a:lstStyle/>
          <a:p>
            <a:fld id="{8EADCBAA-B8DD-40BD-A565-47872207DC0B}" type="slidenum">
              <a:rPr lang="fr-FR" smtClean="0"/>
              <a:pPr/>
              <a:t>8</a:t>
            </a:fld>
            <a:endParaRPr lang="fr-FR"/>
          </a:p>
        </p:txBody>
      </p:sp>
      <p:cxnSp>
        <p:nvCxnSpPr>
          <p:cNvPr id="6" name="Connecteur droit 5"/>
          <p:cNvCxnSpPr/>
          <p:nvPr/>
        </p:nvCxnSpPr>
        <p:spPr>
          <a:xfrm>
            <a:off x="8375048" y="44624"/>
            <a:ext cx="0" cy="792088"/>
          </a:xfrm>
          <a:prstGeom prst="line">
            <a:avLst/>
          </a:prstGeom>
          <a:ln w="161925">
            <a:solidFill>
              <a:srgbClr val="007A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590" y="6366481"/>
            <a:ext cx="1800000" cy="462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AutoShape 2"/>
          <p:cNvSpPr>
            <a:spLocks/>
          </p:cNvSpPr>
          <p:nvPr/>
        </p:nvSpPr>
        <p:spPr bwMode="auto">
          <a:xfrm>
            <a:off x="1907704" y="850752"/>
            <a:ext cx="5328592" cy="573622"/>
          </a:xfrm>
          <a:prstGeom prst="roundRect">
            <a:avLst>
              <a:gd name="adj" fmla="val 25861"/>
            </a:avLst>
          </a:prstGeom>
          <a:solidFill>
            <a:srgbClr val="007A3D"/>
          </a:solidFill>
          <a:ln w="9525">
            <a:solidFill>
              <a:srgbClr val="4A7EBB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>
            <a:lvl1pPr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32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1pPr>
            <a:lvl2pPr marL="742950" indent="-285750"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28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2pPr>
            <a:lvl3pPr marL="1143000" indent="-228600"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24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3pPr>
            <a:lvl4pPr marL="1600200" indent="-228600"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4pPr>
            <a:lvl5pPr marL="2057400" indent="-228600"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5pPr>
            <a:lvl6pPr marL="2514600" indent="-228600" eaLnBrk="0" fontAlgn="base" hangingPunct="0">
              <a:spcBef>
                <a:spcPts val="2400"/>
              </a:spcBef>
              <a:spcAft>
                <a:spcPct val="0"/>
              </a:spcAft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6pPr>
            <a:lvl7pPr marL="2971800" indent="-228600" eaLnBrk="0" fontAlgn="base" hangingPunct="0">
              <a:spcBef>
                <a:spcPts val="2400"/>
              </a:spcBef>
              <a:spcAft>
                <a:spcPct val="0"/>
              </a:spcAft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7pPr>
            <a:lvl8pPr marL="3429000" indent="-228600" eaLnBrk="0" fontAlgn="base" hangingPunct="0">
              <a:spcBef>
                <a:spcPts val="2400"/>
              </a:spcBef>
              <a:spcAft>
                <a:spcPct val="0"/>
              </a:spcAft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8pPr>
            <a:lvl9pPr marL="3886200" indent="-228600" eaLnBrk="0" fontAlgn="base" hangingPunct="0">
              <a:spcBef>
                <a:spcPts val="2400"/>
              </a:spcBef>
              <a:spcAft>
                <a:spcPct val="0"/>
              </a:spcAft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2400" b="1" dirty="0" err="1" smtClean="0">
                <a:solidFill>
                  <a:schemeClr val="bg1"/>
                </a:solidFill>
                <a:ea typeface="ヒラギノ角ゴ ProN W3" charset="-128"/>
                <a:cs typeface="Times New Roman" charset="0"/>
              </a:rPr>
              <a:t>Emprunteurs</a:t>
            </a:r>
            <a:r>
              <a:rPr lang="en-US" altLang="en-US" sz="2400" b="1" dirty="0" smtClean="0">
                <a:solidFill>
                  <a:schemeClr val="bg1"/>
                </a:solidFill>
                <a:ea typeface="ヒラギノ角ゴ ProN W3" charset="-128"/>
                <a:cs typeface="Times New Roman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ea typeface="ヒラギノ角ゴ ProN W3" charset="-128"/>
                <a:cs typeface="Times New Roman" charset="0"/>
              </a:rPr>
              <a:t>Privés</a:t>
            </a:r>
            <a:endParaRPr lang="en-US" altLang="en-US" sz="2400" b="1" dirty="0">
              <a:solidFill>
                <a:schemeClr val="bg1"/>
              </a:solidFill>
              <a:ea typeface="ヒラギノ角ゴ ProN W3" charset="-128"/>
              <a:cs typeface="Times New Roman" charset="0"/>
            </a:endParaRPr>
          </a:p>
        </p:txBody>
      </p:sp>
      <p:sp>
        <p:nvSpPr>
          <p:cNvPr id="10" name="AutoShape 3"/>
          <p:cNvSpPr>
            <a:spLocks/>
          </p:cNvSpPr>
          <p:nvPr/>
        </p:nvSpPr>
        <p:spPr bwMode="auto">
          <a:xfrm>
            <a:off x="44244" y="1832813"/>
            <a:ext cx="2905433" cy="4533668"/>
          </a:xfrm>
          <a:prstGeom prst="roundRect">
            <a:avLst>
              <a:gd name="adj" fmla="val 13273"/>
            </a:avLst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lIns="0" tIns="0" rIns="0" bIns="0" anchor="t"/>
          <a:lstStyle>
            <a:lvl1pPr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32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1pPr>
            <a:lvl2pPr marL="37931725" indent="-37474525"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28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2pPr>
            <a:lvl3pPr marL="1727200" indent="-571500"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24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3pPr>
            <a:lvl4pPr marL="2171700" indent="-571500"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4pPr>
            <a:lvl5pPr marL="2616200" indent="-571500"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5pPr>
            <a:lvl6pPr marL="3073400" indent="-571500" eaLnBrk="0" fontAlgn="base" hangingPunct="0">
              <a:spcBef>
                <a:spcPts val="2400"/>
              </a:spcBef>
              <a:spcAft>
                <a:spcPct val="0"/>
              </a:spcAft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6pPr>
            <a:lvl7pPr marL="3530600" indent="-571500" eaLnBrk="0" fontAlgn="base" hangingPunct="0">
              <a:spcBef>
                <a:spcPts val="2400"/>
              </a:spcBef>
              <a:spcAft>
                <a:spcPct val="0"/>
              </a:spcAft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7pPr>
            <a:lvl8pPr marL="3987800" indent="-571500" eaLnBrk="0" fontAlgn="base" hangingPunct="0">
              <a:spcBef>
                <a:spcPts val="2400"/>
              </a:spcBef>
              <a:spcAft>
                <a:spcPct val="0"/>
              </a:spcAft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8pPr>
            <a:lvl9pPr marL="4445000" indent="-571500" eaLnBrk="0" fontAlgn="base" hangingPunct="0">
              <a:spcBef>
                <a:spcPts val="2400"/>
              </a:spcBef>
              <a:spcAft>
                <a:spcPct val="0"/>
              </a:spcAft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2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  <a:cs typeface="Times New Roman" charset="0"/>
              </a:rPr>
              <a:t>Projets  Simples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2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  <a:cs typeface="Times New Roman" charset="0"/>
              </a:rPr>
              <a:t>(</a:t>
            </a:r>
            <a:r>
              <a:rPr lang="en-US" altLang="en-US" sz="2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  <a:cs typeface="Times New Roman" charset="0"/>
              </a:rPr>
              <a:t>équipement</a:t>
            </a:r>
            <a:r>
              <a:rPr lang="en-US" altLang="en-US" sz="2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  <a:cs typeface="Times New Roman" charset="0"/>
              </a:rPr>
              <a:t>)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GB" altLang="en-US" sz="2400" b="1" dirty="0" smtClean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≤</a:t>
            </a:r>
            <a:r>
              <a:rPr lang="en-US" altLang="en-US" sz="2400" b="1" dirty="0" smtClean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 </a:t>
            </a:r>
            <a:r>
              <a:rPr lang="en-GB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€</a:t>
            </a:r>
            <a:r>
              <a:rPr lang="en-US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 </a:t>
            </a:r>
            <a:r>
              <a:rPr lang="en-US" altLang="en-US" sz="2400" b="1" dirty="0" smtClean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</a:rPr>
              <a:t>300 000</a:t>
            </a:r>
          </a:p>
          <a:p>
            <a:pPr algn="ctr" eaLnBrk="1" hangingPunct="1">
              <a:spcBef>
                <a:spcPct val="0"/>
              </a:spcBef>
              <a:buSzTx/>
              <a:buNone/>
            </a:pPr>
            <a:endParaRPr lang="en-US" altLang="en-US" sz="2000" b="1" i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ヒラギノ角ゴ ProN W3" charset="-128"/>
            </a:endParaRPr>
          </a:p>
          <a:p>
            <a:pPr algn="ctr" eaLnBrk="1" hangingPunct="1">
              <a:spcBef>
                <a:spcPct val="0"/>
              </a:spcBef>
              <a:buSzTx/>
              <a:buNone/>
            </a:pPr>
            <a:r>
              <a:rPr lang="en-US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</a:rPr>
              <a:t>EE: </a:t>
            </a:r>
            <a:r>
              <a:rPr lang="en-US" altLang="en-US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</a:rPr>
              <a:t>20% </a:t>
            </a:r>
            <a:r>
              <a:rPr lang="en-US" altLang="en-US" sz="20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</a:rPr>
              <a:t>d’économie</a:t>
            </a:r>
            <a:r>
              <a:rPr lang="en-US" altLang="en-US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</a:rPr>
              <a:t> d’énergie (30% pour </a:t>
            </a:r>
            <a:r>
              <a:rPr lang="en-US" altLang="en-US" sz="20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</a:rPr>
              <a:t>bâtiments</a:t>
            </a:r>
            <a:r>
              <a:rPr lang="en-US" altLang="en-US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</a:rPr>
              <a:t> </a:t>
            </a:r>
            <a:r>
              <a:rPr lang="en-US" altLang="en-US" sz="20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</a:rPr>
              <a:t>commerciaux</a:t>
            </a:r>
            <a:r>
              <a:rPr lang="en-US" altLang="en-US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</a:rPr>
              <a:t>) ou 20% de </a:t>
            </a:r>
            <a:r>
              <a:rPr lang="en-US" altLang="en-US" sz="20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</a:rPr>
              <a:t>réduction</a:t>
            </a:r>
            <a:r>
              <a:rPr lang="en-US" altLang="en-US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</a:rPr>
              <a:t> de CO2</a:t>
            </a:r>
          </a:p>
          <a:p>
            <a:pPr algn="ctr" eaLnBrk="1" hangingPunct="1">
              <a:spcBef>
                <a:spcPct val="0"/>
              </a:spcBef>
              <a:buSzTx/>
              <a:buNone/>
            </a:pPr>
            <a:endParaRPr lang="en-US" altLang="en-US" sz="2200" b="1" i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ヒラギノ角ゴ ProN W3" charset="-128"/>
            </a:endParaRPr>
          </a:p>
          <a:p>
            <a:pPr algn="ctr" eaLnBrk="1" hangingPunct="1">
              <a:spcBef>
                <a:spcPct val="0"/>
              </a:spcBef>
              <a:spcAft>
                <a:spcPts val="600"/>
              </a:spcAft>
              <a:buSzTx/>
              <a:buNone/>
            </a:pPr>
            <a:r>
              <a:rPr lang="en-US" altLang="en-US" sz="2000" b="1" i="1" dirty="0" smtClean="0">
                <a:solidFill>
                  <a:schemeClr val="tx2"/>
                </a:solidFill>
                <a:latin typeface="+mj-lt"/>
                <a:ea typeface="ヒラギノ角ゴ ProN W3" charset="-128"/>
              </a:rPr>
              <a:t>Subvention: 10%</a:t>
            </a:r>
            <a:endParaRPr lang="en-US" altLang="en-US" sz="2000" b="1" i="1" dirty="0">
              <a:solidFill>
                <a:schemeClr val="tx2"/>
              </a:solidFill>
              <a:latin typeface="+mj-lt"/>
              <a:ea typeface="ヒラギノ角ゴ ProN W3" charset="-128"/>
            </a:endParaRPr>
          </a:p>
        </p:txBody>
      </p:sp>
      <p:sp>
        <p:nvSpPr>
          <p:cNvPr id="13" name="AutoShape 5"/>
          <p:cNvSpPr>
            <a:spLocks/>
          </p:cNvSpPr>
          <p:nvPr/>
        </p:nvSpPr>
        <p:spPr bwMode="auto">
          <a:xfrm>
            <a:off x="6135328" y="1790937"/>
            <a:ext cx="2964428" cy="4560796"/>
          </a:xfrm>
          <a:prstGeom prst="roundRect">
            <a:avLst>
              <a:gd name="adj" fmla="val 13273"/>
            </a:avLst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lIns="0" tIns="0" rIns="0" bIns="0" anchor="t"/>
          <a:lstStyle>
            <a:lvl1pPr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32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1pPr>
            <a:lvl2pPr marL="37931725" indent="-37474525"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28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2pPr>
            <a:lvl3pPr marL="1727200" indent="-571500"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24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3pPr>
            <a:lvl4pPr marL="2171700" indent="-571500"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4pPr>
            <a:lvl5pPr marL="2616200" indent="-571500"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5pPr>
            <a:lvl6pPr marL="3073400" indent="-571500" eaLnBrk="0" fontAlgn="base" hangingPunct="0">
              <a:spcBef>
                <a:spcPts val="2400"/>
              </a:spcBef>
              <a:spcAft>
                <a:spcPct val="0"/>
              </a:spcAft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6pPr>
            <a:lvl7pPr marL="3530600" indent="-571500" eaLnBrk="0" fontAlgn="base" hangingPunct="0">
              <a:spcBef>
                <a:spcPts val="2400"/>
              </a:spcBef>
              <a:spcAft>
                <a:spcPct val="0"/>
              </a:spcAft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7pPr>
            <a:lvl8pPr marL="3987800" indent="-571500" eaLnBrk="0" fontAlgn="base" hangingPunct="0">
              <a:spcBef>
                <a:spcPts val="2400"/>
              </a:spcBef>
              <a:spcAft>
                <a:spcPct val="0"/>
              </a:spcAft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8pPr>
            <a:lvl9pPr marL="4445000" indent="-571500" eaLnBrk="0" fontAlgn="base" hangingPunct="0">
              <a:spcBef>
                <a:spcPts val="2400"/>
              </a:spcBef>
              <a:spcAft>
                <a:spcPct val="0"/>
              </a:spcAft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None/>
            </a:pPr>
            <a:r>
              <a:rPr lang="en-US" altLang="en-US" sz="2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  <a:cs typeface="Times New Roman" charset="0"/>
              </a:rPr>
              <a:t>Fabricants </a:t>
            </a:r>
            <a:r>
              <a:rPr lang="en-US" altLang="en-US" sz="2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  <a:cs typeface="Times New Roman" charset="0"/>
              </a:rPr>
              <a:t>Distributeurs</a:t>
            </a:r>
            <a:endParaRPr lang="en-US" altLang="en-US" sz="2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ヒラギノ角ゴ ProN W3" charset="-128"/>
              <a:cs typeface="Times New Roman" charset="0"/>
            </a:endParaRPr>
          </a:p>
          <a:p>
            <a:pPr algn="ctr" eaLnBrk="1" hangingPunct="1">
              <a:spcBef>
                <a:spcPct val="0"/>
              </a:spcBef>
              <a:buSzTx/>
              <a:buNone/>
            </a:pPr>
            <a:r>
              <a:rPr lang="en-GB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≤</a:t>
            </a:r>
            <a:r>
              <a:rPr lang="en-US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 </a:t>
            </a:r>
            <a:r>
              <a:rPr lang="en-GB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€</a:t>
            </a:r>
            <a:r>
              <a:rPr lang="en-US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 5M (</a:t>
            </a:r>
            <a:r>
              <a:rPr lang="en-US" altLang="en-US" sz="2400" b="1" dirty="0" err="1" smtClean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crédit</a:t>
            </a:r>
            <a:r>
              <a:rPr lang="en-US" altLang="en-US" sz="2400" b="1" dirty="0" smtClean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)</a:t>
            </a:r>
            <a:endParaRPr lang="en-US" altLang="en-US" sz="2400" b="1" dirty="0">
              <a:solidFill>
                <a:srgbClr val="116D30"/>
              </a:solidFill>
              <a:latin typeface="+mj-lt"/>
              <a:ea typeface="ヒラギノ角ゴ ProN W3" charset="-128"/>
              <a:cs typeface="Times New Roman" charset="0"/>
              <a:sym typeface="Gill Sans" charset="0"/>
            </a:endParaRPr>
          </a:p>
          <a:p>
            <a:pPr algn="ctr" eaLnBrk="1" hangingPunct="1">
              <a:spcBef>
                <a:spcPct val="0"/>
              </a:spcBef>
              <a:buSzTx/>
              <a:buNone/>
            </a:pPr>
            <a:r>
              <a:rPr lang="en-GB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≤</a:t>
            </a:r>
            <a:r>
              <a:rPr lang="en-US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 </a:t>
            </a:r>
            <a:r>
              <a:rPr lang="en-GB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€</a:t>
            </a:r>
            <a:r>
              <a:rPr lang="en-US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 1M </a:t>
            </a:r>
            <a:r>
              <a:rPr lang="en-US" altLang="en-US" sz="2400" b="1" dirty="0" smtClean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(leasing)</a:t>
            </a:r>
            <a:endParaRPr lang="en-US" altLang="en-US" sz="2400" b="1" dirty="0">
              <a:solidFill>
                <a:srgbClr val="116D30"/>
              </a:solidFill>
              <a:latin typeface="+mj-lt"/>
              <a:ea typeface="ヒラギノ角ゴ ProN W3" charset="-128"/>
              <a:cs typeface="Times New Roman" charset="0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2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ヒラギノ角ゴ ProN W3" charset="-128"/>
              <a:cs typeface="Times New Roman" charset="0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  <a:cs typeface="Times New Roman" charset="0"/>
              </a:rPr>
              <a:t>Augmentation de production ou de </a:t>
            </a:r>
            <a:r>
              <a:rPr lang="en-US" altLang="en-US" sz="20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  <a:cs typeface="Times New Roman" charset="0"/>
              </a:rPr>
              <a:t>capacité</a:t>
            </a:r>
            <a:r>
              <a:rPr lang="en-US" altLang="en-US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  <a:cs typeface="Times New Roman" charset="0"/>
              </a:rPr>
              <a:t> </a:t>
            </a:r>
            <a:r>
              <a:rPr lang="en-US" altLang="en-US" sz="20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  <a:cs typeface="Times New Roman" charset="0"/>
              </a:rPr>
              <a:t>d’offre</a:t>
            </a:r>
            <a:endParaRPr lang="en-US" altLang="en-US" sz="2000" b="1" i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ヒラギノ角ゴ ProN W3" charset="-128"/>
              <a:cs typeface="Times New Roman" charset="0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2000" b="1" i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ヒラギノ角ゴ ProN W3" charset="-128"/>
              <a:cs typeface="Times New Roman" charset="0"/>
            </a:endParaRPr>
          </a:p>
          <a:p>
            <a:pPr algn="ctr" eaLnBrk="1" hangingPunct="1">
              <a:spcBef>
                <a:spcPct val="0"/>
              </a:spcBef>
              <a:buSzTx/>
              <a:buNone/>
            </a:pPr>
            <a:r>
              <a:rPr lang="en-US" altLang="en-US" sz="2000" b="1" i="1" dirty="0" smtClean="0">
                <a:solidFill>
                  <a:schemeClr val="tx2"/>
                </a:solidFill>
                <a:latin typeface="+mj-lt"/>
                <a:ea typeface="ヒラギノ角ゴ ProN W3" charset="-128"/>
                <a:cs typeface="Times New Roman" charset="0"/>
              </a:rPr>
              <a:t> Pas de subvention</a:t>
            </a:r>
            <a:endParaRPr lang="en-US" altLang="en-US" sz="2000" b="1" i="1" dirty="0">
              <a:solidFill>
                <a:schemeClr val="tx2"/>
              </a:solidFill>
              <a:latin typeface="+mj-lt"/>
              <a:ea typeface="ヒラギノ角ゴ ProN W3" charset="-128"/>
              <a:cs typeface="Times New Roman" charset="0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1541205" y="1578645"/>
            <a:ext cx="6079428" cy="0"/>
          </a:xfrm>
          <a:prstGeom prst="line">
            <a:avLst/>
          </a:prstGeom>
          <a:noFill/>
          <a:ln w="381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>
            <a:off x="7605884" y="1591315"/>
            <a:ext cx="11657" cy="169599"/>
          </a:xfrm>
          <a:prstGeom prst="line">
            <a:avLst/>
          </a:prstGeom>
          <a:noFill/>
          <a:ln w="381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" name="Line 10"/>
          <p:cNvSpPr>
            <a:spLocks noChangeShapeType="1"/>
          </p:cNvSpPr>
          <p:nvPr/>
        </p:nvSpPr>
        <p:spPr bwMode="auto">
          <a:xfrm>
            <a:off x="1538395" y="1563897"/>
            <a:ext cx="0" cy="235149"/>
          </a:xfrm>
          <a:prstGeom prst="line">
            <a:avLst/>
          </a:prstGeom>
          <a:noFill/>
          <a:ln w="381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" name="AutoShape 4"/>
          <p:cNvSpPr>
            <a:spLocks/>
          </p:cNvSpPr>
          <p:nvPr/>
        </p:nvSpPr>
        <p:spPr bwMode="auto">
          <a:xfrm>
            <a:off x="3039900" y="1841555"/>
            <a:ext cx="3008671" cy="4524926"/>
          </a:xfrm>
          <a:prstGeom prst="roundRect">
            <a:avLst>
              <a:gd name="adj" fmla="val 13273"/>
            </a:avLst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lIns="0" tIns="0" rIns="0" bIns="0" anchor="t"/>
          <a:lstStyle>
            <a:lvl1pPr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32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1pPr>
            <a:lvl2pPr marL="37931725" indent="-37474525"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28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2pPr>
            <a:lvl3pPr marL="1727200" indent="-571500"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24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3pPr>
            <a:lvl4pPr marL="2171700" indent="-571500"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4pPr>
            <a:lvl5pPr marL="2616200" indent="-571500" algn="l" eaLnBrk="0" hangingPunct="0">
              <a:spcBef>
                <a:spcPts val="2400"/>
              </a:spcBef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5pPr>
            <a:lvl6pPr marL="3073400" indent="-571500" eaLnBrk="0" fontAlgn="base" hangingPunct="0">
              <a:spcBef>
                <a:spcPts val="2400"/>
              </a:spcBef>
              <a:spcAft>
                <a:spcPct val="0"/>
              </a:spcAft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6pPr>
            <a:lvl7pPr marL="3530600" indent="-571500" eaLnBrk="0" fontAlgn="base" hangingPunct="0">
              <a:spcBef>
                <a:spcPts val="2400"/>
              </a:spcBef>
              <a:spcAft>
                <a:spcPct val="0"/>
              </a:spcAft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7pPr>
            <a:lvl8pPr marL="3987800" indent="-571500" eaLnBrk="0" fontAlgn="base" hangingPunct="0">
              <a:spcBef>
                <a:spcPts val="2400"/>
              </a:spcBef>
              <a:spcAft>
                <a:spcPct val="0"/>
              </a:spcAft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8pPr>
            <a:lvl9pPr marL="4445000" indent="-571500" eaLnBrk="0" fontAlgn="base" hangingPunct="0">
              <a:spcBef>
                <a:spcPts val="2400"/>
              </a:spcBef>
              <a:spcAft>
                <a:spcPct val="0"/>
              </a:spcAft>
              <a:buSzPct val="171000"/>
              <a:buFont typeface="Times New Roman" charset="0"/>
              <a:buChar char="•"/>
              <a:defRPr sz="2000">
                <a:solidFill>
                  <a:srgbClr val="004080"/>
                </a:solidFill>
                <a:latin typeface="Arial" charset="0"/>
                <a:ea typeface="ヒラギノ明朝 ProN W3" charset="-128"/>
                <a:cs typeface="Arial" charset="0"/>
                <a:sym typeface="Times New Roman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2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  <a:cs typeface="Times New Roman" charset="0"/>
              </a:rPr>
              <a:t>Grands Projets ou Projets Complexes</a:t>
            </a:r>
          </a:p>
          <a:p>
            <a:pPr algn="ctr" eaLnBrk="1" hangingPunct="1">
              <a:spcBef>
                <a:spcPct val="0"/>
              </a:spcBef>
              <a:buSzTx/>
              <a:buNone/>
            </a:pPr>
            <a:r>
              <a:rPr lang="en-GB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≤</a:t>
            </a:r>
            <a:r>
              <a:rPr lang="en-US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 </a:t>
            </a:r>
            <a:r>
              <a:rPr lang="en-GB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€</a:t>
            </a:r>
            <a:r>
              <a:rPr lang="en-US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 </a:t>
            </a:r>
            <a:r>
              <a:rPr lang="en-US" altLang="en-US" sz="2400" b="1" dirty="0" smtClean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5M </a:t>
            </a:r>
            <a:r>
              <a:rPr lang="en-US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(</a:t>
            </a:r>
            <a:r>
              <a:rPr lang="en-US" altLang="en-US" sz="2400" b="1" dirty="0" err="1" smtClean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crédit</a:t>
            </a:r>
            <a:r>
              <a:rPr lang="en-US" altLang="en-US" sz="2400" b="1" dirty="0" smtClean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) </a:t>
            </a:r>
          </a:p>
          <a:p>
            <a:pPr algn="ctr" eaLnBrk="1" hangingPunct="1">
              <a:spcBef>
                <a:spcPct val="0"/>
              </a:spcBef>
              <a:buSzTx/>
              <a:buNone/>
            </a:pPr>
            <a:r>
              <a:rPr lang="en-GB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≤</a:t>
            </a:r>
            <a:r>
              <a:rPr lang="en-US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 </a:t>
            </a:r>
            <a:r>
              <a:rPr lang="en-GB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€</a:t>
            </a:r>
            <a:r>
              <a:rPr lang="en-US" altLang="en-US" sz="2400" b="1" dirty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 </a:t>
            </a:r>
            <a:r>
              <a:rPr lang="en-US" altLang="en-US" sz="2400" b="1" dirty="0" smtClean="0">
                <a:solidFill>
                  <a:srgbClr val="116D30"/>
                </a:solidFill>
                <a:latin typeface="+mj-lt"/>
                <a:ea typeface="ヒラギノ角ゴ ProN W3" charset="-128"/>
                <a:cs typeface="Times New Roman" charset="0"/>
                <a:sym typeface="Gill Sans" charset="0"/>
              </a:rPr>
              <a:t>1M (leasing)</a:t>
            </a:r>
            <a:endParaRPr lang="en-US" altLang="en-US" sz="2400" b="1" dirty="0" smtClean="0">
              <a:solidFill>
                <a:srgbClr val="116D30"/>
              </a:solidFill>
              <a:latin typeface="+mj-lt"/>
              <a:ea typeface="ヒラギノ角ゴ ProN W3" charset="-128"/>
              <a:cs typeface="Times New Roman" charset="0"/>
            </a:endParaRPr>
          </a:p>
          <a:p>
            <a:pPr algn="ctr" eaLnBrk="1" hangingPunct="1">
              <a:spcBef>
                <a:spcPct val="0"/>
              </a:spcBef>
              <a:buSzTx/>
              <a:buNone/>
            </a:pPr>
            <a:endParaRPr lang="fr-FR" altLang="en-US" sz="2200" b="1" i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ヒラギノ角ゴ ProN W3" charset="-128"/>
            </a:endParaRPr>
          </a:p>
          <a:p>
            <a:pPr algn="ctr" eaLnBrk="1" hangingPunct="1">
              <a:spcBef>
                <a:spcPct val="0"/>
              </a:spcBef>
              <a:buSzTx/>
              <a:buNone/>
            </a:pPr>
            <a:r>
              <a:rPr lang="en-US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</a:rPr>
              <a:t>EE: </a:t>
            </a:r>
            <a:r>
              <a:rPr lang="fr-FR" altLang="en-US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ヒラギノ角ゴ ProN W3" charset="-128"/>
              </a:rPr>
              <a:t>Idem que projets simples</a:t>
            </a:r>
            <a:endParaRPr lang="fr-FR" altLang="en-US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ヒラギノ角ゴ ProN W3" charset="-128"/>
            </a:endParaRPr>
          </a:p>
          <a:p>
            <a:pPr algn="ctr" eaLnBrk="1" hangingPunct="1">
              <a:spcBef>
                <a:spcPct val="0"/>
              </a:spcBef>
              <a:buSzTx/>
              <a:buNone/>
            </a:pPr>
            <a:endParaRPr lang="fr-FR" altLang="en-US" sz="2000" b="1" i="1" dirty="0" smtClean="0">
              <a:solidFill>
                <a:schemeClr val="tx2"/>
              </a:solidFill>
              <a:latin typeface="+mj-lt"/>
              <a:ea typeface="ヒラギノ角ゴ ProN W3" charset="-128"/>
            </a:endParaRPr>
          </a:p>
          <a:p>
            <a:pPr algn="ctr" eaLnBrk="1" hangingPunct="1">
              <a:spcBef>
                <a:spcPct val="0"/>
              </a:spcBef>
              <a:buSzTx/>
              <a:buNone/>
            </a:pPr>
            <a:r>
              <a:rPr lang="fr-FR" altLang="en-US" sz="2000" b="1" i="1" dirty="0" smtClean="0">
                <a:solidFill>
                  <a:schemeClr val="tx2"/>
                </a:solidFill>
                <a:latin typeface="+mj-lt"/>
                <a:ea typeface="ヒラギノ角ゴ ProN W3" charset="-128"/>
              </a:rPr>
              <a:t>Subvention</a:t>
            </a:r>
            <a:r>
              <a:rPr lang="en-US" altLang="en-US" sz="2000" b="1" i="1" dirty="0" smtClean="0">
                <a:solidFill>
                  <a:schemeClr val="tx2"/>
                </a:solidFill>
                <a:latin typeface="+mj-lt"/>
                <a:ea typeface="ヒラギノ角ゴ ProN W3" charset="-128"/>
              </a:rPr>
              <a:t>: 10</a:t>
            </a:r>
            <a:r>
              <a:rPr lang="en-US" altLang="en-US" sz="2000" b="1" i="1" dirty="0" smtClean="0">
                <a:solidFill>
                  <a:schemeClr val="tx2"/>
                </a:solidFill>
                <a:latin typeface="+mj-lt"/>
                <a:ea typeface="ヒラギノ角ゴ ProN W3" charset="-128"/>
              </a:rPr>
              <a:t>%</a:t>
            </a:r>
            <a:endParaRPr lang="en-US" altLang="en-US" sz="2000" b="1" i="1" dirty="0" smtClean="0">
              <a:solidFill>
                <a:schemeClr val="tx2"/>
              </a:solidFill>
              <a:latin typeface="+mj-lt"/>
              <a:ea typeface="ヒラギノ角ゴ ProN W3" charset="-128"/>
            </a:endParaRPr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4572000" y="1612909"/>
            <a:ext cx="0" cy="186137"/>
          </a:xfrm>
          <a:prstGeom prst="line">
            <a:avLst/>
          </a:prstGeom>
          <a:noFill/>
          <a:ln w="381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55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7004564" y="6463241"/>
            <a:ext cx="2133600" cy="365125"/>
          </a:xfrm>
        </p:spPr>
        <p:txBody>
          <a:bodyPr/>
          <a:lstStyle/>
          <a:p>
            <a:fld id="{8EADCBAA-B8DD-40BD-A565-47872207DC0B}" type="slidenum">
              <a:rPr lang="fr-FR" smtClean="0"/>
              <a:t>9</a:t>
            </a:fld>
            <a:endParaRPr lang="fr-FR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5" y="6348646"/>
            <a:ext cx="1680296" cy="4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21618" y="929588"/>
            <a:ext cx="6918296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>
                <a:solidFill>
                  <a:schemeClr val="bg1">
                    <a:lumMod val="75000"/>
                  </a:schemeClr>
                </a:solidFill>
              </a:rPr>
              <a:t>Introduction </a:t>
            </a:r>
            <a:r>
              <a:rPr lang="fr-FR" sz="3200" b="1" dirty="0" smtClean="0">
                <a:solidFill>
                  <a:schemeClr val="bg1">
                    <a:lumMod val="75000"/>
                  </a:schemeClr>
                </a:solidFill>
              </a:rPr>
              <a:t>aux </a:t>
            </a:r>
            <a:r>
              <a:rPr lang="fr-FR" sz="3200" b="1" dirty="0" err="1" smtClean="0">
                <a:solidFill>
                  <a:schemeClr val="bg1">
                    <a:lumMod val="75000"/>
                  </a:schemeClr>
                </a:solidFill>
              </a:rPr>
              <a:t>SEFFs</a:t>
            </a:r>
            <a:r>
              <a:rPr lang="fr-FR" sz="3200" b="1" dirty="0" smtClean="0">
                <a:solidFill>
                  <a:schemeClr val="bg1">
                    <a:lumMod val="75000"/>
                  </a:schemeClr>
                </a:solidFill>
              </a:rPr>
              <a:t> de la BERD</a:t>
            </a:r>
            <a:endParaRPr lang="fr-FR" sz="32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21126" y="3406537"/>
            <a:ext cx="828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>
                <a:solidFill>
                  <a:schemeClr val="bg1">
                    <a:lumMod val="75000"/>
                  </a:schemeClr>
                </a:solidFill>
              </a:rPr>
              <a:t>Etudes de cas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29048" y="1780877"/>
            <a:ext cx="828454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 smtClean="0">
                <a:solidFill>
                  <a:schemeClr val="bg1">
                    <a:lumMod val="75000"/>
                  </a:schemeClr>
                </a:solidFill>
              </a:rPr>
              <a:t>Le Dispositif</a:t>
            </a:r>
            <a:endParaRPr lang="fr-FR" sz="32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33164" y="2637626"/>
            <a:ext cx="8284548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rgbClr val="007A3D"/>
              </a:buClr>
              <a:buFont typeface="Wingdings" pitchFamily="2" charset="2"/>
              <a:buChar char="§"/>
            </a:pPr>
            <a:r>
              <a:rPr lang="fr-F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L’Assistance Technique</a:t>
            </a:r>
            <a:endParaRPr lang="fr-FR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64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5192</TotalTime>
  <Words>1102</Words>
  <Application>Microsoft Office PowerPoint</Application>
  <PresentationFormat>Affichage à l'écran (4:3)</PresentationFormat>
  <Paragraphs>197</Paragraphs>
  <Slides>23</Slides>
  <Notes>10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4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Albane sahel (Had Soualem)</vt:lpstr>
      <vt:lpstr>Albane sahel (Had Soualem)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SALMA</dc:creator>
  <cp:lastModifiedBy>MAlaoui</cp:lastModifiedBy>
  <cp:revision>378</cp:revision>
  <dcterms:created xsi:type="dcterms:W3CDTF">2013-12-31T11:56:05Z</dcterms:created>
  <dcterms:modified xsi:type="dcterms:W3CDTF">2017-07-12T08:34:29Z</dcterms:modified>
</cp:coreProperties>
</file>